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0" r:id="rId1"/>
  </p:sldMasterIdLst>
  <p:notesMasterIdLst>
    <p:notesMasterId r:id="rId44"/>
  </p:notesMasterIdLst>
  <p:handoutMasterIdLst>
    <p:handoutMasterId r:id="rId45"/>
  </p:handoutMasterIdLst>
  <p:sldIdLst>
    <p:sldId id="303" r:id="rId2"/>
    <p:sldId id="378" r:id="rId3"/>
    <p:sldId id="442" r:id="rId4"/>
    <p:sldId id="493" r:id="rId5"/>
    <p:sldId id="512" r:id="rId6"/>
    <p:sldId id="424" r:id="rId7"/>
    <p:sldId id="451" r:id="rId8"/>
    <p:sldId id="490" r:id="rId9"/>
    <p:sldId id="501" r:id="rId10"/>
    <p:sldId id="507" r:id="rId11"/>
    <p:sldId id="505" r:id="rId12"/>
    <p:sldId id="437" r:id="rId13"/>
    <p:sldId id="517" r:id="rId14"/>
    <p:sldId id="538" r:id="rId15"/>
    <p:sldId id="552" r:id="rId16"/>
    <p:sldId id="481" r:id="rId17"/>
    <p:sldId id="544" r:id="rId18"/>
    <p:sldId id="545" r:id="rId19"/>
    <p:sldId id="540" r:id="rId20"/>
    <p:sldId id="523" r:id="rId21"/>
    <p:sldId id="479" r:id="rId22"/>
    <p:sldId id="483" r:id="rId23"/>
    <p:sldId id="542" r:id="rId24"/>
    <p:sldId id="546" r:id="rId25"/>
    <p:sldId id="547" r:id="rId26"/>
    <p:sldId id="520" r:id="rId27"/>
    <p:sldId id="548" r:id="rId28"/>
    <p:sldId id="549" r:id="rId29"/>
    <p:sldId id="550" r:id="rId30"/>
    <p:sldId id="551" r:id="rId31"/>
    <p:sldId id="518" r:id="rId32"/>
    <p:sldId id="488" r:id="rId33"/>
    <p:sldId id="524" r:id="rId34"/>
    <p:sldId id="511" r:id="rId35"/>
    <p:sldId id="519" r:id="rId36"/>
    <p:sldId id="502" r:id="rId37"/>
    <p:sldId id="503" r:id="rId38"/>
    <p:sldId id="539" r:id="rId39"/>
    <p:sldId id="521" r:id="rId40"/>
    <p:sldId id="498" r:id="rId41"/>
    <p:sldId id="553" r:id="rId42"/>
    <p:sldId id="500" r:id="rId43"/>
  </p:sldIdLst>
  <p:sldSz cx="9906000" cy="6858000" type="A4"/>
  <p:notesSz cx="7099300" cy="10234613"/>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B7F5"/>
    <a:srgbClr val="00A4EF"/>
    <a:srgbClr val="002A88"/>
    <a:srgbClr val="FF0000"/>
    <a:srgbClr val="660033"/>
    <a:srgbClr val="FFCC66"/>
    <a:srgbClr val="FFFF99"/>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59" autoAdjust="0"/>
    <p:restoredTop sz="86437" autoAdjust="0"/>
  </p:normalViewPr>
  <p:slideViewPr>
    <p:cSldViewPr showGuides="1">
      <p:cViewPr>
        <p:scale>
          <a:sx n="75" d="100"/>
          <a:sy n="75" d="100"/>
        </p:scale>
        <p:origin x="-608" y="-240"/>
      </p:cViewPr>
      <p:guideLst>
        <p:guide orient="horz" pos="2160"/>
        <p:guide pos="3120"/>
      </p:guideLst>
    </p:cSldViewPr>
  </p:slideViewPr>
  <p:outlineViewPr>
    <p:cViewPr>
      <p:scale>
        <a:sx n="33" d="100"/>
        <a:sy n="33" d="100"/>
      </p:scale>
      <p:origin x="0" y="1288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p:scale>
          <a:sx n="66" d="100"/>
          <a:sy n="66" d="100"/>
        </p:scale>
        <p:origin x="-2672" y="-240"/>
      </p:cViewPr>
      <p:guideLst>
        <p:guide orient="horz" pos="3224"/>
        <p:guide pos="2237"/>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pesquita\Dropbox\Projects\EPIWORK\eurosurveillance_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strRef>
              <c:f>Sheet1!$B$1:$N$1</c:f>
              <c:strCache>
                <c:ptCount val="13"/>
                <c:pt idx="0">
                  <c:v>Disease</c:v>
                </c:pt>
                <c:pt idx="1">
                  <c:v>Diagnostic Method</c:v>
                </c:pt>
                <c:pt idx="2">
                  <c:v>Symptom</c:v>
                </c:pt>
                <c:pt idx="3">
                  <c:v>Host</c:v>
                </c:pt>
                <c:pt idx="4">
                  <c:v>Vector</c:v>
                </c:pt>
                <c:pt idx="5">
                  <c:v>Pathogen</c:v>
                </c:pt>
                <c:pt idx="6">
                  <c:v>Transmission</c:v>
                </c:pt>
                <c:pt idx="7">
                  <c:v>Drug</c:v>
                </c:pt>
                <c:pt idx="8">
                  <c:v>Vaccine</c:v>
                </c:pt>
                <c:pt idx="9">
                  <c:v>Environment</c:v>
                </c:pt>
                <c:pt idx="10">
                  <c:v>Demography</c:v>
                </c:pt>
                <c:pt idx="11">
                  <c:v>Socioeconomical condition</c:v>
                </c:pt>
                <c:pt idx="12">
                  <c:v>Location</c:v>
                </c:pt>
              </c:strCache>
            </c:strRef>
          </c:cat>
          <c:val>
            <c:numRef>
              <c:f>Sheet1!$B$2:$N$2</c:f>
              <c:numCache>
                <c:formatCode>General</c:formatCode>
                <c:ptCount val="13"/>
                <c:pt idx="0">
                  <c:v>112.0</c:v>
                </c:pt>
                <c:pt idx="1">
                  <c:v>80.0</c:v>
                </c:pt>
                <c:pt idx="2">
                  <c:v>58.0</c:v>
                </c:pt>
                <c:pt idx="3">
                  <c:v>112.0</c:v>
                </c:pt>
                <c:pt idx="4">
                  <c:v>17.0</c:v>
                </c:pt>
                <c:pt idx="5">
                  <c:v>88.0</c:v>
                </c:pt>
                <c:pt idx="6">
                  <c:v>57.0</c:v>
                </c:pt>
                <c:pt idx="7">
                  <c:v>30.0</c:v>
                </c:pt>
                <c:pt idx="8">
                  <c:v>24.0</c:v>
                </c:pt>
                <c:pt idx="9">
                  <c:v>46.0</c:v>
                </c:pt>
                <c:pt idx="10">
                  <c:v>92.0</c:v>
                </c:pt>
                <c:pt idx="11">
                  <c:v>25.0</c:v>
                </c:pt>
                <c:pt idx="12">
                  <c:v>107.0</c:v>
                </c:pt>
              </c:numCache>
            </c:numRef>
          </c:val>
        </c:ser>
        <c:dLbls>
          <c:showLegendKey val="0"/>
          <c:showVal val="0"/>
          <c:showCatName val="0"/>
          <c:showSerName val="0"/>
          <c:showPercent val="0"/>
          <c:showBubbleSize val="0"/>
        </c:dLbls>
        <c:gapWidth val="150"/>
        <c:axId val="2119884344"/>
        <c:axId val="2119875976"/>
      </c:barChart>
      <c:catAx>
        <c:axId val="2119884344"/>
        <c:scaling>
          <c:orientation val="minMax"/>
        </c:scaling>
        <c:delete val="0"/>
        <c:axPos val="b"/>
        <c:majorTickMark val="out"/>
        <c:minorTickMark val="none"/>
        <c:tickLblPos val="nextTo"/>
        <c:txPr>
          <a:bodyPr/>
          <a:lstStyle/>
          <a:p>
            <a:pPr>
              <a:defRPr sz="1800" b="1">
                <a:latin typeface="Arial Narrow"/>
                <a:cs typeface="Arial Narrow"/>
              </a:defRPr>
            </a:pPr>
            <a:endParaRPr lang="en-US"/>
          </a:p>
        </c:txPr>
        <c:crossAx val="2119875976"/>
        <c:crosses val="autoZero"/>
        <c:auto val="1"/>
        <c:lblAlgn val="ctr"/>
        <c:lblOffset val="100"/>
        <c:noMultiLvlLbl val="0"/>
      </c:catAx>
      <c:valAx>
        <c:axId val="2119875976"/>
        <c:scaling>
          <c:orientation val="minMax"/>
        </c:scaling>
        <c:delete val="0"/>
        <c:axPos val="l"/>
        <c:majorGridlines>
          <c:spPr>
            <a:ln>
              <a:noFill/>
            </a:ln>
          </c:spPr>
        </c:majorGridlines>
        <c:numFmt formatCode="General" sourceLinked="1"/>
        <c:majorTickMark val="out"/>
        <c:minorTickMark val="none"/>
        <c:tickLblPos val="nextTo"/>
        <c:crossAx val="2119884344"/>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1026"/>
          <p:cNvSpPr>
            <a:spLocks noGrp="1" noChangeArrowheads="1"/>
          </p:cNvSpPr>
          <p:nvPr>
            <p:ph type="hdr" sz="quarter"/>
          </p:nvPr>
        </p:nvSpPr>
        <p:spPr bwMode="auto">
          <a:xfrm>
            <a:off x="0" y="0"/>
            <a:ext cx="3082925"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defTabSz="966788">
              <a:defRPr sz="1300"/>
            </a:lvl1pPr>
          </a:lstStyle>
          <a:p>
            <a:r>
              <a:rPr lang="en-US" smtClean="0"/>
              <a:t>Tecnologia de Bases de Dados</a:t>
            </a:r>
            <a:endParaRPr lang="en-US"/>
          </a:p>
        </p:txBody>
      </p:sp>
      <p:sp>
        <p:nvSpPr>
          <p:cNvPr id="91139" name="Rectangle 1027"/>
          <p:cNvSpPr>
            <a:spLocks noGrp="1" noChangeArrowheads="1"/>
          </p:cNvSpPr>
          <p:nvPr>
            <p:ph type="dt" sz="quarter" idx="1"/>
          </p:nvPr>
        </p:nvSpPr>
        <p:spPr bwMode="auto">
          <a:xfrm>
            <a:off x="4059238" y="0"/>
            <a:ext cx="3003550"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algn="r" defTabSz="966788">
              <a:defRPr sz="1300"/>
            </a:lvl1pPr>
          </a:lstStyle>
          <a:p>
            <a:fld id="{D3352FE8-6492-B540-9CC1-C6458A2E97AA}" type="datetime6">
              <a:rPr lang="en-US" smtClean="0"/>
              <a:pPr/>
              <a:t>September 13</a:t>
            </a:fld>
            <a:endParaRPr lang="en-US"/>
          </a:p>
        </p:txBody>
      </p:sp>
      <p:sp>
        <p:nvSpPr>
          <p:cNvPr id="91140" name="Rectangle 1028"/>
          <p:cNvSpPr>
            <a:spLocks noGrp="1" noChangeArrowheads="1"/>
          </p:cNvSpPr>
          <p:nvPr>
            <p:ph type="ftr" sz="quarter" idx="2"/>
          </p:nvPr>
        </p:nvSpPr>
        <p:spPr bwMode="auto">
          <a:xfrm>
            <a:off x="0" y="9688513"/>
            <a:ext cx="3082925"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defTabSz="966788">
              <a:defRPr sz="1300"/>
            </a:lvl1pPr>
          </a:lstStyle>
          <a:p>
            <a:r>
              <a:rPr lang="en-US" smtClean="0"/>
              <a:t>© 1998-2008 Universidade de Lisboa, Faculdade de Ciências</a:t>
            </a:r>
            <a:endParaRPr lang="en-US"/>
          </a:p>
        </p:txBody>
      </p:sp>
      <p:sp>
        <p:nvSpPr>
          <p:cNvPr id="91141" name="Rectangle 1029"/>
          <p:cNvSpPr>
            <a:spLocks noGrp="1" noChangeArrowheads="1"/>
          </p:cNvSpPr>
          <p:nvPr>
            <p:ph type="sldNum" sz="quarter" idx="3"/>
          </p:nvPr>
        </p:nvSpPr>
        <p:spPr bwMode="auto">
          <a:xfrm>
            <a:off x="4059238" y="9688513"/>
            <a:ext cx="3003550"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algn="r" defTabSz="966788">
              <a:defRPr sz="1300"/>
            </a:lvl1pPr>
          </a:lstStyle>
          <a:p>
            <a:fld id="{345E5E4B-E7F3-C843-A08D-37B4377A6397}" type="slidenum">
              <a:rPr lang="en-US"/>
              <a:pPr/>
              <a:t>‹#›</a:t>
            </a:fld>
            <a:endParaRPr lang="en-US"/>
          </a:p>
        </p:txBody>
      </p:sp>
    </p:spTree>
    <p:extLst>
      <p:ext uri="{BB962C8B-B14F-4D97-AF65-F5344CB8AC3E}">
        <p14:creationId xmlns:p14="http://schemas.microsoft.com/office/powerpoint/2010/main" val="2088336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26816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bwMode="auto">
          <a:xfrm>
            <a:off x="779463" y="768350"/>
            <a:ext cx="5541962" cy="3836988"/>
          </a:xfrm>
          <a:prstGeom prst="rect">
            <a:avLst/>
          </a:prstGeom>
          <a:solidFill>
            <a:srgbClr val="FFFFFF"/>
          </a:solidFill>
          <a:ln>
            <a:solidFill>
              <a:srgbClr val="000000"/>
            </a:solidFill>
            <a:miter lim="800000"/>
            <a:headEnd/>
            <a:tailEnd/>
          </a:ln>
        </p:spPr>
      </p:sp>
      <p:sp>
        <p:nvSpPr>
          <p:cNvPr id="16387" name="Rectangle 3"/>
          <p:cNvSpPr>
            <a:spLocks noGrp="1" noChangeArrowheads="1"/>
          </p:cNvSpPr>
          <p:nvPr>
            <p:ph type="body" idx="1"/>
          </p:nvPr>
        </p:nvSpPr>
        <p:spPr bwMode="auto">
          <a:xfrm>
            <a:off x="711200" y="4860925"/>
            <a:ext cx="5676900" cy="4605338"/>
          </a:xfrm>
          <a:prstGeom prst="rect">
            <a:avLst/>
          </a:prstGeom>
          <a:solidFill>
            <a:srgbClr val="FFFFFF"/>
          </a:solidFill>
          <a:ln>
            <a:solidFill>
              <a:srgbClr val="000000"/>
            </a:solidFill>
            <a:miter lim="800000"/>
            <a:headEnd/>
            <a:tailEnd/>
          </a:ln>
        </p:spPr>
        <p:txBody>
          <a:bodyPr>
            <a:prstTxWarp prst="textNoShape">
              <a:avLst/>
            </a:prstTxWarp>
          </a:bodyPr>
          <a:lstStyle/>
          <a:p>
            <a:endParaRPr lang="pt-PT">
              <a:latin typeface="Times New Roman" charset="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US" dirty="0" smtClean="0"/>
              <a:t>The overall objective of an epidemic forecast infrastructure is ultimately the support of modeling approaches addressing the required complexity/realism requirements for explaining and predicting the </a:t>
            </a:r>
            <a:r>
              <a:rPr lang="en-US" dirty="0" err="1" smtClean="0"/>
              <a:t>spatio</a:t>
            </a:r>
            <a:r>
              <a:rPr lang="en-US" dirty="0" smtClean="0"/>
              <a:t>-temporal dynamics of infectious disease propagation at the global scale (with a focus on Europe). </a:t>
            </a:r>
          </a:p>
          <a:p>
            <a:endParaRPr lang="en-US" dirty="0" smtClean="0"/>
          </a:p>
          <a:p>
            <a:r>
              <a:rPr lang="en-US" dirty="0" smtClean="0"/>
              <a:t>Here we develop an information platform to mediate access to distributed collections of public health data, offering an easy and safe way to share data for those data providers who want to collaborate with epidemiological modelers.</a:t>
            </a:r>
          </a:p>
          <a:p>
            <a:endParaRPr lang="en-US" dirty="0" smtClean="0"/>
          </a:p>
          <a:p>
            <a:r>
              <a:rPr lang="en-US" dirty="0" smtClean="0"/>
              <a:t>Researchers will use this platform in multiple ways:</a:t>
            </a:r>
          </a:p>
          <a:p>
            <a:r>
              <a:rPr lang="en-US" dirty="0" smtClean="0"/>
              <a:t>as catalogue of data sources containing the metadata describing existing databases;</a:t>
            </a:r>
          </a:p>
          <a:p>
            <a:r>
              <a:rPr lang="en-US" dirty="0" smtClean="0"/>
              <a:t>as a forum to publish information about their own data, seeking </a:t>
            </a:r>
            <a:r>
              <a:rPr lang="en-US" dirty="0" err="1" smtClean="0"/>
              <a:t>modellers</a:t>
            </a:r>
            <a:r>
              <a:rPr lang="en-US" dirty="0" smtClean="0"/>
              <a:t> to collaborate with, and/or to seek sources of data that could be of interest to their epidemiological </a:t>
            </a:r>
            <a:r>
              <a:rPr lang="en-US" dirty="0" err="1" smtClean="0"/>
              <a:t>modelling</a:t>
            </a:r>
            <a:r>
              <a:rPr lang="en-US" dirty="0" smtClean="0"/>
              <a:t> efforts;</a:t>
            </a:r>
          </a:p>
          <a:p>
            <a:r>
              <a:rPr lang="en-US" dirty="0" smtClean="0"/>
              <a:t>as the host of mediating software that can automatically process queries for epidemiological data available from the information sources connected to the platform.</a:t>
            </a:r>
          </a:p>
          <a:p>
            <a:endParaRPr lang="en-US" dirty="0" smtClean="0"/>
          </a:p>
          <a:p>
            <a:endParaRPr lang="pt-P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lstStyle/>
          <a:p>
            <a:endParaRPr lang="en-US" dirty="0"/>
          </a:p>
        </p:txBody>
      </p:sp>
    </p:spTree>
    <p:extLst>
      <p:ext uri="{BB962C8B-B14F-4D97-AF65-F5344CB8AC3E}">
        <p14:creationId xmlns:p14="http://schemas.microsoft.com/office/powerpoint/2010/main" val="2484821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lstStyle/>
          <a:p>
            <a:endParaRPr lang="en-US" dirty="0"/>
          </a:p>
        </p:txBody>
      </p:sp>
    </p:spTree>
    <p:extLst>
      <p:ext uri="{BB962C8B-B14F-4D97-AF65-F5344CB8AC3E}">
        <p14:creationId xmlns:p14="http://schemas.microsoft.com/office/powerpoint/2010/main" val="2481847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pt-PT"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PT"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0ADF8382-751E-2F4D-83D7-79BED3FA9F55}" type="datetime6">
              <a:rPr lang="en-US" smtClean="0"/>
              <a:t>September 13</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6" name="Rectangle 6"/>
          <p:cNvSpPr>
            <a:spLocks noGrp="1" noChangeArrowheads="1"/>
          </p:cNvSpPr>
          <p:nvPr>
            <p:ph type="sldNum" sz="quarter" idx="12"/>
          </p:nvPr>
        </p:nvSpPr>
        <p:spPr>
          <a:ln/>
        </p:spPr>
        <p:txBody>
          <a:bodyPr/>
          <a:lstStyle>
            <a:lvl1pPr>
              <a:defRPr/>
            </a:lvl1pPr>
          </a:lstStyle>
          <a:p>
            <a:fld id="{9396114E-2BCB-3B4A-A5FD-A467D83306F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E24300F-A6CE-C34B-B552-C314A0F0FE11}" type="datetime6">
              <a:rPr lang="en-US" smtClean="0"/>
              <a:t>September 13</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6" name="Rectangle 6"/>
          <p:cNvSpPr>
            <a:spLocks noGrp="1" noChangeArrowheads="1"/>
          </p:cNvSpPr>
          <p:nvPr>
            <p:ph type="sldNum" sz="quarter" idx="12"/>
          </p:nvPr>
        </p:nvSpPr>
        <p:spPr>
          <a:ln/>
        </p:spPr>
        <p:txBody>
          <a:bodyPr/>
          <a:lstStyle>
            <a:lvl1pPr>
              <a:defRPr/>
            </a:lvl1pPr>
          </a:lstStyle>
          <a:p>
            <a:fld id="{2DE1AC99-5CC3-D14B-8656-38C8B81FBB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609600"/>
            <a:ext cx="2105025" cy="5486400"/>
          </a:xfrm>
        </p:spPr>
        <p:txBody>
          <a:bodyPr vert="eaVert"/>
          <a:lstStyle/>
          <a:p>
            <a:r>
              <a:rPr lang="pt-PT" smtClean="0"/>
              <a:t>Click to edit Master title style</a:t>
            </a:r>
            <a:endParaRPr lang="en-US"/>
          </a:p>
        </p:txBody>
      </p:sp>
      <p:sp>
        <p:nvSpPr>
          <p:cNvPr id="3" name="Vertical Text Placeholder 2"/>
          <p:cNvSpPr>
            <a:spLocks noGrp="1"/>
          </p:cNvSpPr>
          <p:nvPr>
            <p:ph type="body" orient="vert" idx="1"/>
          </p:nvPr>
        </p:nvSpPr>
        <p:spPr>
          <a:xfrm>
            <a:off x="742950" y="609600"/>
            <a:ext cx="6162675" cy="5486400"/>
          </a:xfrm>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A9D5043-9576-B348-8303-D49C04B6532C}" type="datetime6">
              <a:rPr lang="en-US" smtClean="0"/>
              <a:t>September 13</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6" name="Rectangle 6"/>
          <p:cNvSpPr>
            <a:spLocks noGrp="1" noChangeArrowheads="1"/>
          </p:cNvSpPr>
          <p:nvPr>
            <p:ph type="sldNum" sz="quarter" idx="12"/>
          </p:nvPr>
        </p:nvSpPr>
        <p:spPr>
          <a:ln/>
        </p:spPr>
        <p:txBody>
          <a:bodyPr/>
          <a:lstStyle>
            <a:lvl1pPr>
              <a:defRPr/>
            </a:lvl1pPr>
          </a:lstStyle>
          <a:p>
            <a:fld id="{9794257C-32C6-744A-8F03-379BD17A04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idx="1"/>
          </p:nvPr>
        </p:nvSpPr>
        <p:spPr/>
        <p:txBody>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028F52CB-385D-4846-995C-50F4495B220B}" type="datetime6">
              <a:rPr lang="en-US" smtClean="0"/>
              <a:t>September 13</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6" name="Rectangle 6"/>
          <p:cNvSpPr>
            <a:spLocks noGrp="1" noChangeArrowheads="1"/>
          </p:cNvSpPr>
          <p:nvPr>
            <p:ph type="sldNum" sz="quarter" idx="12"/>
          </p:nvPr>
        </p:nvSpPr>
        <p:spPr>
          <a:ln/>
        </p:spPr>
        <p:txBody>
          <a:bodyPr/>
          <a:lstStyle>
            <a:lvl1pPr>
              <a:defRPr/>
            </a:lvl1pPr>
          </a:lstStyle>
          <a:p>
            <a:fld id="{75A8CA83-5A82-4145-A6AC-33E38FE67D0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pt-PT"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PT"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4B867861-C61D-6641-901D-3416E8CDC905}" type="datetime6">
              <a:rPr lang="en-US" smtClean="0"/>
              <a:t>September 13</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6" name="Rectangle 6"/>
          <p:cNvSpPr>
            <a:spLocks noGrp="1" noChangeArrowheads="1"/>
          </p:cNvSpPr>
          <p:nvPr>
            <p:ph type="sldNum" sz="quarter" idx="12"/>
          </p:nvPr>
        </p:nvSpPr>
        <p:spPr>
          <a:ln/>
        </p:spPr>
        <p:txBody>
          <a:bodyPr/>
          <a:lstStyle>
            <a:lvl1pPr>
              <a:defRPr/>
            </a:lvl1pPr>
          </a:lstStyle>
          <a:p>
            <a:fld id="{BF524B07-ABFF-2748-AB73-B9D441C8B3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sz="half" idx="1"/>
          </p:nvPr>
        </p:nvSpPr>
        <p:spPr>
          <a:xfrm>
            <a:off x="74295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Content Placeholder 3"/>
          <p:cNvSpPr>
            <a:spLocks noGrp="1"/>
          </p:cNvSpPr>
          <p:nvPr>
            <p:ph sz="half" idx="2"/>
          </p:nvPr>
        </p:nvSpPr>
        <p:spPr>
          <a:xfrm>
            <a:off x="502920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9DE30045-7BFB-2B47-B339-4B58E82D50F3}" type="datetime6">
              <a:rPr lang="en-US" smtClean="0"/>
              <a:t>September 13</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7" name="Rectangle 6"/>
          <p:cNvSpPr>
            <a:spLocks noGrp="1" noChangeArrowheads="1"/>
          </p:cNvSpPr>
          <p:nvPr>
            <p:ph type="sldNum" sz="quarter" idx="12"/>
          </p:nvPr>
        </p:nvSpPr>
        <p:spPr>
          <a:ln/>
        </p:spPr>
        <p:txBody>
          <a:bodyPr/>
          <a:lstStyle>
            <a:lvl1pPr>
              <a:defRPr/>
            </a:lvl1pPr>
          </a:lstStyle>
          <a:p>
            <a:fld id="{D263972A-0D50-8042-9DE4-1D16B5A035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pt-PT"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1F16D598-AFFA-1A46-B7B6-4CB4B812A5E5}" type="datetime6">
              <a:rPr lang="en-US" smtClean="0"/>
              <a:t>September 13</a:t>
            </a:fld>
            <a:endParaRPr lang="en-US"/>
          </a:p>
        </p:txBody>
      </p:sp>
      <p:sp>
        <p:nvSpPr>
          <p:cNvPr id="8"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9" name="Rectangle 6"/>
          <p:cNvSpPr>
            <a:spLocks noGrp="1" noChangeArrowheads="1"/>
          </p:cNvSpPr>
          <p:nvPr>
            <p:ph type="sldNum" sz="quarter" idx="12"/>
          </p:nvPr>
        </p:nvSpPr>
        <p:spPr>
          <a:ln/>
        </p:spPr>
        <p:txBody>
          <a:bodyPr/>
          <a:lstStyle>
            <a:lvl1pPr>
              <a:defRPr/>
            </a:lvl1pPr>
          </a:lstStyle>
          <a:p>
            <a:fld id="{2E511597-4777-3644-9E59-66FAE55A3E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5F95A165-DF9F-EC49-B9C6-20E9F6150CBF}" type="datetime6">
              <a:rPr lang="en-US" smtClean="0"/>
              <a:t>September 13</a:t>
            </a:fld>
            <a:endParaRPr lang="en-US"/>
          </a:p>
        </p:txBody>
      </p:sp>
      <p:sp>
        <p:nvSpPr>
          <p:cNvPr id="4"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dirty="0"/>
          </a:p>
        </p:txBody>
      </p:sp>
      <p:sp>
        <p:nvSpPr>
          <p:cNvPr id="5" name="Rectangle 6"/>
          <p:cNvSpPr>
            <a:spLocks noGrp="1" noChangeArrowheads="1"/>
          </p:cNvSpPr>
          <p:nvPr>
            <p:ph type="sldNum" sz="quarter" idx="12"/>
          </p:nvPr>
        </p:nvSpPr>
        <p:spPr>
          <a:ln/>
        </p:spPr>
        <p:txBody>
          <a:bodyPr/>
          <a:lstStyle>
            <a:lvl1pPr>
              <a:defRPr/>
            </a:lvl1pPr>
          </a:lstStyle>
          <a:p>
            <a:fld id="{B48EB274-DABA-3041-BAC3-05CAB0F5F4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19E6E14B-2852-4B41-8423-C53209C28225}" type="datetime6">
              <a:rPr lang="en-US" smtClean="0"/>
              <a:t>September 13</a:t>
            </a:fld>
            <a:endParaRPr lang="en-US"/>
          </a:p>
        </p:txBody>
      </p:sp>
      <p:sp>
        <p:nvSpPr>
          <p:cNvPr id="3"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4" name="Rectangle 6"/>
          <p:cNvSpPr>
            <a:spLocks noGrp="1" noChangeArrowheads="1"/>
          </p:cNvSpPr>
          <p:nvPr>
            <p:ph type="sldNum" sz="quarter" idx="12"/>
          </p:nvPr>
        </p:nvSpPr>
        <p:spPr>
          <a:ln/>
        </p:spPr>
        <p:txBody>
          <a:bodyPr/>
          <a:lstStyle>
            <a:lvl1pPr>
              <a:defRPr/>
            </a:lvl1pPr>
          </a:lstStyle>
          <a:p>
            <a:fld id="{73A5EC21-C29A-C445-8386-FB5AD3848C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pt-PT"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26D5AFB-5501-6440-839F-A0F1BF1F4C2D}" type="datetime6">
              <a:rPr lang="en-US" smtClean="0"/>
              <a:t>September 13</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7" name="Rectangle 6"/>
          <p:cNvSpPr>
            <a:spLocks noGrp="1" noChangeArrowheads="1"/>
          </p:cNvSpPr>
          <p:nvPr>
            <p:ph type="sldNum" sz="quarter" idx="12"/>
          </p:nvPr>
        </p:nvSpPr>
        <p:spPr>
          <a:ln/>
        </p:spPr>
        <p:txBody>
          <a:bodyPr/>
          <a:lstStyle>
            <a:lvl1pPr>
              <a:defRPr/>
            </a:lvl1pPr>
          </a:lstStyle>
          <a:p>
            <a:fld id="{CC7D1FB4-0958-6744-9DB2-CFA26F95D97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pt-PT"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PT" noProof="0" smtClean="0"/>
              <a:t>Click icon to add picture</a:t>
            </a:r>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B1FAB63-CD45-8E4B-B36F-D34B415E1500}" type="datetime6">
              <a:rPr lang="en-US" smtClean="0"/>
              <a:t>September 13</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13 September 2013 - Epiwork Final Review, Torino</a:t>
            </a:r>
            <a:endParaRPr lang="en-US"/>
          </a:p>
        </p:txBody>
      </p:sp>
      <p:sp>
        <p:nvSpPr>
          <p:cNvPr id="7" name="Rectangle 6"/>
          <p:cNvSpPr>
            <a:spLocks noGrp="1" noChangeArrowheads="1"/>
          </p:cNvSpPr>
          <p:nvPr>
            <p:ph type="sldNum" sz="quarter" idx="12"/>
          </p:nvPr>
        </p:nvSpPr>
        <p:spPr>
          <a:ln/>
        </p:spPr>
        <p:txBody>
          <a:bodyPr/>
          <a:lstStyle>
            <a:lvl1pPr>
              <a:defRPr/>
            </a:lvl1pPr>
          </a:lstStyle>
          <a:p>
            <a:fld id="{E9A3F743-C413-0C4C-8E1F-9DB9E5E4B12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609600"/>
            <a:ext cx="84201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title</a:t>
            </a:r>
            <a:r>
              <a:rPr lang="pt-PT" dirty="0" smtClean="0"/>
              <a:t> </a:t>
            </a:r>
            <a:r>
              <a:rPr lang="pt-PT" dirty="0" err="1" smtClean="0"/>
              <a:t>style</a:t>
            </a:r>
            <a:endParaRPr lang="pt-PT" dirty="0"/>
          </a:p>
        </p:txBody>
      </p:sp>
      <p:sp>
        <p:nvSpPr>
          <p:cNvPr id="1027" name="Rectangle 3"/>
          <p:cNvSpPr>
            <a:spLocks noGrp="1" noChangeArrowheads="1"/>
          </p:cNvSpPr>
          <p:nvPr>
            <p:ph type="body" idx="1"/>
          </p:nvPr>
        </p:nvSpPr>
        <p:spPr bwMode="auto">
          <a:xfrm>
            <a:off x="742950" y="1981200"/>
            <a:ext cx="84201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pt-PT" dirty="0"/>
          </a:p>
        </p:txBody>
      </p:sp>
      <p:sp>
        <p:nvSpPr>
          <p:cNvPr id="160772" name="Rectangle 4"/>
          <p:cNvSpPr>
            <a:spLocks noGrp="1" noChangeArrowheads="1"/>
          </p:cNvSpPr>
          <p:nvPr>
            <p:ph type="dt" sz="half" idx="2"/>
          </p:nvPr>
        </p:nvSpPr>
        <p:spPr bwMode="auto">
          <a:xfrm>
            <a:off x="742950" y="6248400"/>
            <a:ext cx="12382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Times New Roman" pitchFamily="-65" charset="0"/>
              </a:defRPr>
            </a:lvl1pPr>
          </a:lstStyle>
          <a:p>
            <a:fld id="{AFC37EE7-3025-BE49-A38E-49EA8FCBB474}" type="datetime6">
              <a:rPr lang="en-US" smtClean="0"/>
              <a:t>September 13</a:t>
            </a:fld>
            <a:endParaRPr lang="en-US" dirty="0"/>
          </a:p>
        </p:txBody>
      </p:sp>
      <p:sp>
        <p:nvSpPr>
          <p:cNvPr id="160773" name="Rectangle 5"/>
          <p:cNvSpPr>
            <a:spLocks noGrp="1" noChangeArrowheads="1"/>
          </p:cNvSpPr>
          <p:nvPr>
            <p:ph type="ftr" sz="quarter" idx="3"/>
          </p:nvPr>
        </p:nvSpPr>
        <p:spPr bwMode="auto">
          <a:xfrm>
            <a:off x="2667000" y="6248400"/>
            <a:ext cx="4800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65" charset="0"/>
              </a:defRPr>
            </a:lvl1pPr>
          </a:lstStyle>
          <a:p>
            <a:r>
              <a:rPr lang="en-US" smtClean="0"/>
              <a:t>13 September 2013 - Epiwork Final Review, Torino</a:t>
            </a:r>
            <a:endParaRPr lang="en-US" dirty="0"/>
          </a:p>
        </p:txBody>
      </p:sp>
      <p:sp>
        <p:nvSpPr>
          <p:cNvPr id="160774" name="Rectangle 6"/>
          <p:cNvSpPr>
            <a:spLocks noGrp="1" noChangeArrowheads="1"/>
          </p:cNvSpPr>
          <p:nvPr>
            <p:ph type="sldNum" sz="quarter" idx="4"/>
          </p:nvPr>
        </p:nvSpPr>
        <p:spPr bwMode="auto">
          <a:xfrm>
            <a:off x="8077200" y="6248400"/>
            <a:ext cx="10858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65" charset="0"/>
              </a:defRPr>
            </a:lvl1pPr>
          </a:lstStyle>
          <a:p>
            <a:fld id="{A7E68368-AA66-1D4D-91FB-1A08E518416D}" type="slidenum">
              <a:rPr lang="en-US" smtClean="0"/>
              <a:pPr/>
              <a:t>‹#›</a:t>
            </a:fld>
            <a:endParaRPr lang="en-US"/>
          </a:p>
        </p:txBody>
      </p:sp>
      <p:sp>
        <p:nvSpPr>
          <p:cNvPr id="160775" name="Rectangle 7"/>
          <p:cNvSpPr>
            <a:spLocks noChangeArrowheads="1"/>
          </p:cNvSpPr>
          <p:nvPr/>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pPr>
              <a:defRPr/>
            </a:pPr>
            <a:endParaRPr lang="en-US">
              <a:latin typeface="Times New Roman" pitchFamily="-65" charset="0"/>
            </a:endParaRPr>
          </a:p>
        </p:txBody>
      </p:sp>
      <p:sp>
        <p:nvSpPr>
          <p:cNvPr id="8" name="Rectangle 12"/>
          <p:cNvSpPr>
            <a:spLocks noChangeArrowheads="1"/>
          </p:cNvSpPr>
          <p:nvPr userDrawn="1"/>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rtl="0" eaLnBrk="1" fontAlgn="base" hangingPunct="1">
        <a:spcBef>
          <a:spcPct val="0"/>
        </a:spcBef>
        <a:spcAft>
          <a:spcPct val="0"/>
        </a:spcAft>
        <a:defRPr sz="4400" b="1">
          <a:solidFill>
            <a:schemeClr val="tx2"/>
          </a:solidFill>
          <a:latin typeface="Times New Roman (Headings)"/>
          <a:ea typeface="ＭＳ Ｐゴシック" pitchFamily="-65" charset="-128"/>
          <a:cs typeface="Times New Roman (Headings)"/>
        </a:defRPr>
      </a:lvl1pPr>
      <a:lvl2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2pPr>
      <a:lvl3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3pPr>
      <a:lvl4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4pPr>
      <a:lvl5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5pPr>
      <a:lvl6pPr marL="457200" algn="ctr" rtl="0" eaLnBrk="1" fontAlgn="base" hangingPunct="1">
        <a:spcBef>
          <a:spcPct val="0"/>
        </a:spcBef>
        <a:spcAft>
          <a:spcPct val="0"/>
        </a:spcAft>
        <a:defRPr sz="4400">
          <a:solidFill>
            <a:schemeClr val="tx2"/>
          </a:solidFill>
          <a:latin typeface="Times New Roman" pitchFamily="-65" charset="0"/>
        </a:defRPr>
      </a:lvl6pPr>
      <a:lvl7pPr marL="914400" algn="ctr" rtl="0" eaLnBrk="1" fontAlgn="base" hangingPunct="1">
        <a:spcBef>
          <a:spcPct val="0"/>
        </a:spcBef>
        <a:spcAft>
          <a:spcPct val="0"/>
        </a:spcAft>
        <a:defRPr sz="4400">
          <a:solidFill>
            <a:schemeClr val="tx2"/>
          </a:solidFill>
          <a:latin typeface="Times New Roman" pitchFamily="-65" charset="0"/>
        </a:defRPr>
      </a:lvl7pPr>
      <a:lvl8pPr marL="1371600" algn="ctr" rtl="0" eaLnBrk="1" fontAlgn="base" hangingPunct="1">
        <a:spcBef>
          <a:spcPct val="0"/>
        </a:spcBef>
        <a:spcAft>
          <a:spcPct val="0"/>
        </a:spcAft>
        <a:defRPr sz="4400">
          <a:solidFill>
            <a:schemeClr val="tx2"/>
          </a:solidFill>
          <a:latin typeface="Times New Roman" pitchFamily="-65" charset="0"/>
        </a:defRPr>
      </a:lvl8pPr>
      <a:lvl9pPr marL="1828800" algn="ctr" rtl="0" eaLnBrk="1" fontAlgn="base" hangingPunct="1">
        <a:spcBef>
          <a:spcPct val="0"/>
        </a:spcBef>
        <a:spcAft>
          <a:spcPct val="0"/>
        </a:spcAft>
        <a:defRPr sz="4400">
          <a:solidFill>
            <a:schemeClr val="tx2"/>
          </a:solidFill>
          <a:latin typeface="Times New Roman" pitchFamily="-65"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ＭＳ Ｐゴシック" pitchFamily="-65" charset="-128"/>
          <a:cs typeface="ＭＳ Ｐゴシック" pitchFamily="-65" charset="-128"/>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em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hyperlink" Target="http://tinyurl.com/mpyukn7" TargetMode="External"/><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 Id="rId3" Type="http://schemas.openxmlformats.org/officeDocument/2006/relationships/image" Target="../media/image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hyperlink" Target="http://www.epimarketplace.ne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hyperlink" Target="http://www.epimarketplace.ne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9931" y="1772816"/>
            <a:ext cx="9601200" cy="2736303"/>
          </a:xfrm>
        </p:spPr>
        <p:txBody>
          <a:bodyPr/>
          <a:lstStyle/>
          <a:p>
            <a:r>
              <a:rPr lang="en-US" sz="4000" dirty="0" smtClean="0">
                <a:ea typeface="ＭＳ Ｐゴシック" charset="-128"/>
                <a:cs typeface="ＭＳ Ｐゴシック" charset="-128"/>
              </a:rPr>
              <a:t>WP3 – Information Platform Report</a:t>
            </a:r>
            <a:r>
              <a:rPr lang="en-US" sz="4000" dirty="0">
                <a:ea typeface="ＭＳ Ｐゴシック" charset="-128"/>
                <a:cs typeface="ＭＳ Ｐゴシック" charset="-128"/>
              </a:rPr>
              <a:t/>
            </a:r>
            <a:br>
              <a:rPr lang="en-US" sz="4000" dirty="0">
                <a:ea typeface="ＭＳ Ｐゴシック" charset="-128"/>
                <a:cs typeface="ＭＳ Ｐゴシック" charset="-128"/>
              </a:rPr>
            </a:br>
            <a:r>
              <a:rPr lang="en-US" b="0" dirty="0" err="1" smtClean="0">
                <a:ea typeface="ＭＳ Ｐゴシック" charset="-128"/>
                <a:cs typeface="ＭＳ Ｐゴシック" charset="-128"/>
              </a:rPr>
              <a:t>Epiwork</a:t>
            </a:r>
            <a:r>
              <a:rPr lang="en-US" b="0" dirty="0" smtClean="0">
                <a:ea typeface="ＭＳ Ｐゴシック" charset="-128"/>
                <a:cs typeface="ＭＳ Ｐゴシック" charset="-128"/>
              </a:rPr>
              <a:t> Final Review</a:t>
            </a:r>
            <a:br>
              <a:rPr lang="en-US" b="0" dirty="0" smtClean="0">
                <a:ea typeface="ＭＳ Ｐゴシック" charset="-128"/>
                <a:cs typeface="ＭＳ Ｐゴシック" charset="-128"/>
              </a:rPr>
            </a:br>
            <a:r>
              <a:rPr lang="en-US" b="0" dirty="0">
                <a:ea typeface="ＭＳ Ｐゴシック" charset="-128"/>
                <a:cs typeface="ＭＳ Ｐゴシック" charset="-128"/>
              </a:rPr>
              <a:t/>
            </a:r>
            <a:br>
              <a:rPr lang="en-US" b="0" dirty="0">
                <a:ea typeface="ＭＳ Ｐゴシック" charset="-128"/>
                <a:cs typeface="ＭＳ Ｐゴシック" charset="-128"/>
              </a:rPr>
            </a:br>
            <a:r>
              <a:rPr lang="en-US" sz="3200" b="0" dirty="0" smtClean="0">
                <a:ea typeface="ＭＳ Ｐゴシック" charset="-128"/>
                <a:cs typeface="ＭＳ Ｐゴシック" charset="-128"/>
              </a:rPr>
              <a:t> Torino 13</a:t>
            </a:r>
            <a:r>
              <a:rPr lang="en-US" sz="3200" b="0" baseline="30000" dirty="0" smtClean="0">
                <a:ea typeface="ＭＳ Ｐゴシック" charset="-128"/>
                <a:cs typeface="ＭＳ Ｐゴシック" charset="-128"/>
              </a:rPr>
              <a:t>th</a:t>
            </a:r>
            <a:r>
              <a:rPr lang="en-US" sz="3200" b="0" dirty="0" smtClean="0">
                <a:ea typeface="ＭＳ Ｐゴシック" charset="-128"/>
                <a:cs typeface="ＭＳ Ｐゴシック" charset="-128"/>
              </a:rPr>
              <a:t> September, 2013</a:t>
            </a:r>
            <a:endParaRPr lang="pt-PT" b="0" dirty="0">
              <a:ea typeface="ＭＳ Ｐゴシック" charset="-128"/>
              <a:cs typeface="ＭＳ Ｐゴシック" charset="-128"/>
            </a:endParaRPr>
          </a:p>
        </p:txBody>
      </p:sp>
      <p:sp>
        <p:nvSpPr>
          <p:cNvPr id="15363" name="Rectangle 3"/>
          <p:cNvSpPr>
            <a:spLocks noGrp="1" noChangeArrowheads="1"/>
          </p:cNvSpPr>
          <p:nvPr>
            <p:ph type="subTitle" idx="1"/>
          </p:nvPr>
        </p:nvSpPr>
        <p:spPr>
          <a:xfrm>
            <a:off x="1496616" y="4509120"/>
            <a:ext cx="7254875" cy="1752600"/>
          </a:xfrm>
        </p:spPr>
        <p:txBody>
          <a:bodyPr/>
          <a:lstStyle/>
          <a:p>
            <a:pPr eaLnBrk="1" hangingPunct="1"/>
            <a:r>
              <a:rPr lang="pt-PT" dirty="0">
                <a:ea typeface="ＭＳ Ｐゴシック" charset="-128"/>
                <a:cs typeface="ＭＳ Ｐゴシック" charset="-128"/>
              </a:rPr>
              <a:t>Mário J.</a:t>
            </a:r>
            <a:r>
              <a:rPr lang="pt-PT" dirty="0" smtClean="0">
                <a:ea typeface="ＭＳ Ｐゴシック" charset="-128"/>
                <a:cs typeface="ＭＳ Ｐゴシック" charset="-128"/>
              </a:rPr>
              <a:t> Silva</a:t>
            </a:r>
          </a:p>
          <a:p>
            <a:pPr eaLnBrk="1" hangingPunct="1"/>
            <a:r>
              <a:rPr lang="pt-PT" dirty="0" err="1" smtClean="0">
                <a:ea typeface="ＭＳ Ｐゴシック" charset="-128"/>
                <a:cs typeface="ＭＳ Ｐゴシック" charset="-128"/>
              </a:rPr>
              <a:t>mjs@inesc-id.pt</a:t>
            </a:r>
            <a:endParaRPr lang="pt-PT" dirty="0" smtClean="0">
              <a:ea typeface="ＭＳ Ｐゴシック" charset="-128"/>
              <a:cs typeface="ＭＳ Ｐゴシック" charset="-128"/>
            </a:endParaRPr>
          </a:p>
        </p:txBody>
      </p:sp>
      <p:pic>
        <p:nvPicPr>
          <p:cNvPr id="5" name="Picture 4"/>
          <p:cNvPicPr>
            <a:picLocks noChangeAspect="1"/>
          </p:cNvPicPr>
          <p:nvPr/>
        </p:nvPicPr>
        <p:blipFill>
          <a:blip r:embed="rId3"/>
          <a:stretch>
            <a:fillRect/>
          </a:stretch>
        </p:blipFill>
        <p:spPr>
          <a:xfrm>
            <a:off x="6105128" y="5877272"/>
            <a:ext cx="3694256" cy="668110"/>
          </a:xfrm>
          <a:prstGeom prst="rect">
            <a:avLst/>
          </a:prstGeom>
        </p:spPr>
      </p:pic>
      <p:pic>
        <p:nvPicPr>
          <p:cNvPr id="6" name="Picture 5" descr="ULISBOA_HORIZONTAL_RG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68" y="5085184"/>
            <a:ext cx="6346148" cy="2292172"/>
          </a:xfrm>
          <a:prstGeom prst="rect">
            <a:avLst/>
          </a:prstGeom>
        </p:spPr>
      </p:pic>
      <p:pic>
        <p:nvPicPr>
          <p:cNvPr id="7" name="Picture 6" descr="epimarketplace-logo.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8644" y="11915"/>
            <a:ext cx="6408712" cy="1620594"/>
          </a:xfrm>
          <a:prstGeom prst="rect">
            <a:avLst/>
          </a:prstGeom>
        </p:spPr>
      </p:pic>
    </p:spTree>
  </p:cSld>
  <p:clrMapOvr>
    <a:masterClrMapping/>
  </p:clrMapOvr>
  <p:transition xmlns:p14="http://schemas.microsoft.com/office/powerpoint/2010/main" advTm="22288"/>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1916832"/>
            <a:ext cx="8420100" cy="1143000"/>
          </a:xfrm>
        </p:spPr>
        <p:txBody>
          <a:bodyPr/>
          <a:lstStyle/>
          <a:p>
            <a:pPr algn="l"/>
            <a:r>
              <a:rPr lang="en-US" dirty="0" smtClean="0"/>
              <a:t>EM 3.0 Front-End</a:t>
            </a:r>
            <a:endParaRPr lang="en-US" dirty="0"/>
          </a:p>
        </p:txBody>
      </p:sp>
      <p:sp>
        <p:nvSpPr>
          <p:cNvPr id="5" name="Content Placeholder 4"/>
          <p:cNvSpPr>
            <a:spLocks noGrp="1"/>
          </p:cNvSpPr>
          <p:nvPr>
            <p:ph idx="1"/>
          </p:nvPr>
        </p:nvSpPr>
        <p:spPr>
          <a:xfrm>
            <a:off x="742950" y="3140968"/>
            <a:ext cx="8420100" cy="2955032"/>
          </a:xfrm>
        </p:spPr>
        <p:txBody>
          <a:bodyPr/>
          <a:lstStyle/>
          <a:p>
            <a:r>
              <a:rPr lang="en-US" dirty="0" smtClean="0"/>
              <a:t>Focus on usability and design</a:t>
            </a:r>
          </a:p>
          <a:p>
            <a:r>
              <a:rPr lang="en-US" dirty="0" smtClean="0"/>
              <a:t>Much Improved </a:t>
            </a:r>
            <a:r>
              <a:rPr lang="en-US" dirty="0"/>
              <a:t>a</a:t>
            </a:r>
            <a:r>
              <a:rPr lang="en-US" dirty="0" smtClean="0"/>
              <a:t>nnotation interface</a:t>
            </a:r>
          </a:p>
          <a:p>
            <a:pPr lvl="1"/>
            <a:r>
              <a:rPr lang="en-US" dirty="0" smtClean="0"/>
              <a:t>Support for manual/automatic annotation</a:t>
            </a:r>
          </a:p>
          <a:p>
            <a:r>
              <a:rPr lang="en-US" dirty="0" smtClean="0"/>
              <a:t>Curator portal: gone</a:t>
            </a:r>
          </a:p>
          <a:p>
            <a:pPr lvl="1"/>
            <a:r>
              <a:rPr lang="en-US" dirty="0" smtClean="0"/>
              <a:t>The “collection” metaphor is enough</a:t>
            </a:r>
          </a:p>
        </p:txBody>
      </p:sp>
      <p:sp>
        <p:nvSpPr>
          <p:cNvPr id="3" name="Footer Placeholder 2"/>
          <p:cNvSpPr>
            <a:spLocks noGrp="1"/>
          </p:cNvSpPr>
          <p:nvPr>
            <p:ph type="ftr" sz="quarter" idx="11"/>
          </p:nvPr>
        </p:nvSpPr>
        <p:spPr/>
        <p:txBody>
          <a:bodyPr/>
          <a:lstStyle/>
          <a:p>
            <a:r>
              <a:rPr lang="en-US" smtClean="0"/>
              <a:t>13 September 2013 - Epiwork Final Review, Torino</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10</a:t>
            </a:fld>
            <a:endParaRPr lang="en-US"/>
          </a:p>
        </p:txBody>
      </p:sp>
      <p:pic>
        <p:nvPicPr>
          <p:cNvPr id="6" name="Picture 5"/>
          <p:cNvPicPr>
            <a:picLocks noChangeAspect="1"/>
          </p:cNvPicPr>
          <p:nvPr/>
        </p:nvPicPr>
        <p:blipFill>
          <a:blip r:embed="rId2"/>
          <a:stretch>
            <a:fillRect/>
          </a:stretch>
        </p:blipFill>
        <p:spPr>
          <a:xfrm>
            <a:off x="776536" y="425103"/>
            <a:ext cx="4176464" cy="1203697"/>
          </a:xfrm>
          <a:prstGeom prst="rect">
            <a:avLst/>
          </a:prstGeom>
        </p:spPr>
      </p:pic>
    </p:spTree>
    <p:extLst>
      <p:ext uri="{BB962C8B-B14F-4D97-AF65-F5344CB8AC3E}">
        <p14:creationId xmlns:p14="http://schemas.microsoft.com/office/powerpoint/2010/main" val="180952822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880992" y="44624"/>
            <a:ext cx="4536504" cy="1143000"/>
          </a:xfrm>
        </p:spPr>
        <p:txBody>
          <a:bodyPr/>
          <a:lstStyle/>
          <a:p>
            <a:pPr algn="l"/>
            <a:r>
              <a:rPr lang="en-US" dirty="0" smtClean="0"/>
              <a:t>Software </a:t>
            </a:r>
            <a:r>
              <a:rPr lang="en-US" sz="4000" dirty="0" smtClean="0"/>
              <a:t>Components</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11</a:t>
            </a:fld>
            <a:endParaRPr lang="en-US"/>
          </a:p>
        </p:txBody>
      </p:sp>
      <p:sp>
        <p:nvSpPr>
          <p:cNvPr id="11" name="Rectangle 10"/>
          <p:cNvSpPr/>
          <p:nvPr/>
        </p:nvSpPr>
        <p:spPr bwMode="auto">
          <a:xfrm>
            <a:off x="416496" y="465313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Repository (                                 </a:t>
            </a:r>
            <a:r>
              <a:rPr kumimoji="0" lang="en-US" sz="2800" b="0" i="0" u="none" strike="noStrike" cap="none" normalizeH="0" dirty="0" smtClean="0">
                <a:ln>
                  <a:noFill/>
                </a:ln>
                <a:solidFill>
                  <a:schemeClr val="tx1"/>
                </a:solidFill>
                <a:effectLst/>
                <a:latin typeface="Times New Roman" pitchFamily="-65" charset="0"/>
              </a:rPr>
              <a:t>)</a:t>
            </a:r>
            <a:endParaRPr kumimoji="0" lang="en-US" sz="2800" b="0" i="0" u="none" strike="noStrike" cap="none" normalizeH="0" baseline="0" dirty="0">
              <a:ln>
                <a:noFill/>
              </a:ln>
              <a:solidFill>
                <a:schemeClr val="tx1"/>
              </a:solidFill>
              <a:effectLst/>
              <a:latin typeface="Times New Roman" pitchFamily="-65" charset="0"/>
            </a:endParaRPr>
          </a:p>
        </p:txBody>
      </p:sp>
      <p:sp>
        <p:nvSpPr>
          <p:cNvPr id="12" name="Rectangle 11"/>
          <p:cNvSpPr/>
          <p:nvPr/>
        </p:nvSpPr>
        <p:spPr bwMode="auto">
          <a:xfrm>
            <a:off x="416496" y="3212976"/>
            <a:ext cx="5040560" cy="576064"/>
          </a:xfrm>
          <a:prstGeom prst="rect">
            <a:avLst/>
          </a:prstGeom>
          <a:solidFill>
            <a:srgbClr val="FF6600"/>
          </a:solidFill>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EM Web Services</a:t>
            </a:r>
            <a:endParaRPr kumimoji="0" lang="en-US" sz="2800" b="0" i="0" u="none" strike="noStrike" cap="none" normalizeH="0" baseline="0" dirty="0">
              <a:ln>
                <a:noFill/>
              </a:ln>
              <a:solidFill>
                <a:schemeClr val="tx1"/>
              </a:solidFill>
              <a:effectLst/>
              <a:latin typeface="Times New Roman" pitchFamily="-65" charset="0"/>
            </a:endParaRPr>
          </a:p>
        </p:txBody>
      </p:sp>
      <p:sp>
        <p:nvSpPr>
          <p:cNvPr id="13" name="Rectangle 12"/>
          <p:cNvSpPr/>
          <p:nvPr/>
        </p:nvSpPr>
        <p:spPr bwMode="auto">
          <a:xfrm>
            <a:off x="3440832" y="1556792"/>
            <a:ext cx="4248472" cy="936104"/>
          </a:xfrm>
          <a:prstGeom prst="rect">
            <a:avLst/>
          </a:prstGeom>
          <a:solidFill>
            <a:srgbClr val="FF0000"/>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36000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800" dirty="0" smtClean="0">
                <a:latin typeface="Times New Roman" pitchFamily="-65" charset="0"/>
              </a:rPr>
              <a:t>EM Front-end</a:t>
            </a:r>
            <a:br>
              <a:rPr lang="en-US" sz="2800" dirty="0" smtClean="0">
                <a:latin typeface="Times New Roman" pitchFamily="-65" charset="0"/>
              </a:rPr>
            </a:br>
            <a:r>
              <a:rPr lang="en-US" sz="2800" dirty="0" smtClean="0">
                <a:latin typeface="Times New Roman" pitchFamily="-65" charset="0"/>
              </a:rPr>
              <a:t>(Drupal CMS)</a:t>
            </a:r>
            <a:endParaRPr kumimoji="0" lang="en-US" sz="2800" b="0" i="0" u="none" strike="noStrike" cap="none" normalizeH="0" baseline="0" dirty="0">
              <a:ln>
                <a:noFill/>
              </a:ln>
              <a:solidFill>
                <a:schemeClr val="tx1"/>
              </a:solidFill>
              <a:effectLst/>
              <a:latin typeface="Times New Roman" pitchFamily="-65" charset="0"/>
            </a:endParaRPr>
          </a:p>
        </p:txBody>
      </p:sp>
      <p:sp>
        <p:nvSpPr>
          <p:cNvPr id="16" name="Rectangle 15"/>
          <p:cNvSpPr/>
          <p:nvPr/>
        </p:nvSpPr>
        <p:spPr bwMode="auto">
          <a:xfrm>
            <a:off x="416496" y="393305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Access Control</a:t>
            </a:r>
            <a:r>
              <a:rPr kumimoji="0" lang="en-US" sz="2800" b="0" i="0" u="none" strike="noStrike" cap="none" normalizeH="0" dirty="0" smtClean="0">
                <a:ln>
                  <a:noFill/>
                </a:ln>
                <a:solidFill>
                  <a:schemeClr val="tx1"/>
                </a:solidFill>
                <a:effectLst/>
                <a:latin typeface="Times New Roman" pitchFamily="-65" charset="0"/>
              </a:rPr>
              <a:t> (XACML)</a:t>
            </a:r>
            <a:endParaRPr kumimoji="0" lang="en-US" sz="2800" b="0" i="0" u="none" strike="noStrike" cap="none" normalizeH="0" baseline="0" dirty="0">
              <a:ln>
                <a:noFill/>
              </a:ln>
              <a:solidFill>
                <a:schemeClr val="tx1"/>
              </a:solidFill>
              <a:effectLst/>
              <a:latin typeface="Times New Roman" pitchFamily="-65" charset="0"/>
            </a:endParaRPr>
          </a:p>
        </p:txBody>
      </p:sp>
      <p:sp>
        <p:nvSpPr>
          <p:cNvPr id="17" name="Rectangle 16"/>
          <p:cNvSpPr/>
          <p:nvPr/>
        </p:nvSpPr>
        <p:spPr bwMode="auto">
          <a:xfrm>
            <a:off x="416496" y="537321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Database</a:t>
            </a:r>
            <a:r>
              <a:rPr kumimoji="0" lang="en-US" sz="2800" b="0" i="0" u="none" strike="noStrike" cap="none" normalizeH="0" dirty="0" smtClean="0">
                <a:ln>
                  <a:noFill/>
                </a:ln>
                <a:solidFill>
                  <a:schemeClr val="tx1"/>
                </a:solidFill>
                <a:effectLst/>
                <a:latin typeface="Times New Roman" pitchFamily="-65" charset="0"/>
              </a:rPr>
              <a:t> (</a:t>
            </a:r>
            <a:r>
              <a:rPr kumimoji="0" lang="en-US" sz="2800" b="0" i="0" u="none" strike="noStrike" cap="none" normalizeH="0" dirty="0" err="1" smtClean="0">
                <a:ln>
                  <a:noFill/>
                </a:ln>
                <a:solidFill>
                  <a:schemeClr val="tx1"/>
                </a:solidFill>
                <a:effectLst/>
                <a:latin typeface="Times New Roman" pitchFamily="-65" charset="0"/>
              </a:rPr>
              <a:t>PostgreSQL</a:t>
            </a:r>
            <a:r>
              <a:rPr kumimoji="0" lang="en-US" sz="2800" b="0" i="0" u="none" strike="noStrike" cap="none" normalizeH="0" dirty="0" smtClean="0">
                <a:ln>
                  <a:noFill/>
                </a:ln>
                <a:solidFill>
                  <a:schemeClr val="tx1"/>
                </a:solidFill>
                <a:effectLst/>
                <a:latin typeface="Times New Roman" pitchFamily="-65" charset="0"/>
              </a:rPr>
              <a:t>)</a:t>
            </a:r>
            <a:endParaRPr kumimoji="0" lang="en-US" sz="2800" b="0" i="0" u="none" strike="noStrike" cap="none" normalizeH="0" baseline="0" dirty="0">
              <a:ln>
                <a:noFill/>
              </a:ln>
              <a:solidFill>
                <a:schemeClr val="tx1"/>
              </a:solidFill>
              <a:effectLst/>
              <a:latin typeface="Times New Roman" pitchFamily="-65" charset="0"/>
            </a:endParaRPr>
          </a:p>
        </p:txBody>
      </p:sp>
      <p:sp>
        <p:nvSpPr>
          <p:cNvPr id="20" name="Rounded Rectangle 19"/>
          <p:cNvSpPr/>
          <p:nvPr/>
        </p:nvSpPr>
        <p:spPr bwMode="auto">
          <a:xfrm>
            <a:off x="6249144" y="3212976"/>
            <a:ext cx="2520280" cy="1800200"/>
          </a:xfrm>
          <a:prstGeom prst="round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User Directory</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LDAP</a:t>
            </a:r>
            <a:endParaRPr kumimoji="0" lang="en-US" sz="3200" b="0" i="0" u="none" strike="noStrike" cap="none" normalizeH="0" baseline="0" dirty="0">
              <a:ln>
                <a:noFill/>
              </a:ln>
              <a:solidFill>
                <a:schemeClr val="tx1"/>
              </a:solidFill>
              <a:effectLst/>
              <a:latin typeface="Times New Roman" pitchFamily="-65" charset="0"/>
            </a:endParaRPr>
          </a:p>
        </p:txBody>
      </p:sp>
      <p:sp>
        <p:nvSpPr>
          <p:cNvPr id="22" name="Rounded Rectangle 21"/>
          <p:cNvSpPr/>
          <p:nvPr/>
        </p:nvSpPr>
        <p:spPr bwMode="auto">
          <a:xfrm>
            <a:off x="416496" y="1556792"/>
            <a:ext cx="2448272" cy="936104"/>
          </a:xfrm>
          <a:prstGeom prst="roundRect">
            <a:avLst/>
          </a:prstGeom>
          <a:noFill/>
          <a:ln w="9525"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Client</a:t>
            </a:r>
            <a:r>
              <a:rPr lang="en-US" sz="3200" dirty="0" smtClean="0">
                <a:latin typeface="Times New Roman" pitchFamily="-65" charset="0"/>
              </a:rPr>
              <a:t>s</a:t>
            </a:r>
            <a:endParaRPr kumimoji="0" lang="en-US" sz="3200" b="0" i="0" u="none" strike="noStrike" cap="none" normalizeH="0" baseline="0" dirty="0" smtClean="0">
              <a:ln>
                <a:noFill/>
              </a:ln>
              <a:solidFill>
                <a:schemeClr val="tx1"/>
              </a:solidFill>
              <a:effectLst/>
              <a:latin typeface="Times New Roman" pitchFamily="-65" charset="0"/>
            </a:endParaRPr>
          </a:p>
        </p:txBody>
      </p:sp>
      <p:sp>
        <p:nvSpPr>
          <p:cNvPr id="25" name="Up-Down Arrow 24"/>
          <p:cNvSpPr/>
          <p:nvPr/>
        </p:nvSpPr>
        <p:spPr bwMode="auto">
          <a:xfrm>
            <a:off x="6681192"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6" name="Left-Right Arrow 25"/>
          <p:cNvSpPr/>
          <p:nvPr/>
        </p:nvSpPr>
        <p:spPr bwMode="auto">
          <a:xfrm>
            <a:off x="5313040" y="3933056"/>
            <a:ext cx="1008112" cy="576064"/>
          </a:xfrm>
          <a:prstGeom prst="leftRight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8" name="Up-Down Arrow 27"/>
          <p:cNvSpPr/>
          <p:nvPr/>
        </p:nvSpPr>
        <p:spPr bwMode="auto">
          <a:xfrm>
            <a:off x="3944888"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9" name="Up-Down Arrow 28"/>
          <p:cNvSpPr/>
          <p:nvPr/>
        </p:nvSpPr>
        <p:spPr bwMode="auto">
          <a:xfrm>
            <a:off x="1496616"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pic>
        <p:nvPicPr>
          <p:cNvPr id="30" name="Picture 29"/>
          <p:cNvPicPr>
            <a:picLocks noChangeAspect="1"/>
          </p:cNvPicPr>
          <p:nvPr/>
        </p:nvPicPr>
        <p:blipFill>
          <a:blip r:embed="rId2"/>
          <a:stretch>
            <a:fillRect/>
          </a:stretch>
        </p:blipFill>
        <p:spPr>
          <a:xfrm>
            <a:off x="6478240" y="1628800"/>
            <a:ext cx="635000" cy="723900"/>
          </a:xfrm>
          <a:prstGeom prst="rect">
            <a:avLst/>
          </a:prstGeom>
        </p:spPr>
      </p:pic>
      <p:pic>
        <p:nvPicPr>
          <p:cNvPr id="31" name="Picture 30"/>
          <p:cNvPicPr>
            <a:picLocks noChangeAspect="1"/>
          </p:cNvPicPr>
          <p:nvPr/>
        </p:nvPicPr>
        <p:blipFill>
          <a:blip r:embed="rId3"/>
          <a:stretch>
            <a:fillRect/>
          </a:stretch>
        </p:blipFill>
        <p:spPr>
          <a:xfrm>
            <a:off x="1631280" y="4725144"/>
            <a:ext cx="3681760" cy="632302"/>
          </a:xfrm>
          <a:prstGeom prst="rect">
            <a:avLst/>
          </a:prstGeom>
        </p:spPr>
      </p:pic>
      <p:sp>
        <p:nvSpPr>
          <p:cNvPr id="2" name="Up Ribbon 1"/>
          <p:cNvSpPr/>
          <p:nvPr/>
        </p:nvSpPr>
        <p:spPr bwMode="auto">
          <a:xfrm rot="20266401">
            <a:off x="6553184" y="4926719"/>
            <a:ext cx="3024336" cy="1440160"/>
          </a:xfrm>
          <a:prstGeom prst="ribbon2">
            <a:avLst>
              <a:gd name="adj1" fmla="val 16667"/>
              <a:gd name="adj2" fmla="val 74063"/>
            </a:avLst>
          </a:prstGeom>
          <a:ln>
            <a:headEnd type="none" w="sm" len="sm"/>
            <a:tailEnd type="none" w="sm" len="s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3200" dirty="0" smtClean="0">
                <a:latin typeface="Times New Roman" pitchFamily="-65" charset="0"/>
              </a:rPr>
              <a:t>Upgrades only!</a:t>
            </a:r>
            <a:endParaRPr kumimoji="0" lang="en-US" sz="3200" b="0" i="0" u="none" strike="noStrike" cap="none" normalizeH="0" baseline="0" dirty="0">
              <a:ln>
                <a:noFill/>
              </a:ln>
              <a:solidFill>
                <a:schemeClr val="tx1"/>
              </a:solidFill>
              <a:effectLst/>
              <a:latin typeface="Times New Roman" pitchFamily="-65" charset="0"/>
            </a:endParaRPr>
          </a:p>
        </p:txBody>
      </p:sp>
      <p:pic>
        <p:nvPicPr>
          <p:cNvPr id="19" name="Picture 18"/>
          <p:cNvPicPr>
            <a:picLocks noChangeAspect="1"/>
          </p:cNvPicPr>
          <p:nvPr/>
        </p:nvPicPr>
        <p:blipFill>
          <a:blip r:embed="rId4"/>
          <a:stretch>
            <a:fillRect/>
          </a:stretch>
        </p:blipFill>
        <p:spPr>
          <a:xfrm>
            <a:off x="344488" y="44624"/>
            <a:ext cx="4176464" cy="1203697"/>
          </a:xfrm>
          <a:prstGeom prst="rect">
            <a:avLst/>
          </a:prstGeom>
        </p:spPr>
      </p:pic>
    </p:spTree>
    <p:extLst>
      <p:ext uri="{BB962C8B-B14F-4D97-AF65-F5344CB8AC3E}">
        <p14:creationId xmlns:p14="http://schemas.microsoft.com/office/powerpoint/2010/main" val="398937453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13 September 2013 - Epiwork Final Review, Torino</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12</a:t>
            </a:fld>
            <a:endParaRPr lang="en-US"/>
          </a:p>
        </p:txBody>
      </p:sp>
      <p:pic>
        <p:nvPicPr>
          <p:cNvPr id="4" name="Picture 3" descr="distribution europe-1"/>
          <p:cNvPicPr/>
          <p:nvPr/>
        </p:nvPicPr>
        <p:blipFill>
          <a:blip r:embed="rId2"/>
          <a:srcRect/>
          <a:stretch>
            <a:fillRect/>
          </a:stretch>
        </p:blipFill>
        <p:spPr bwMode="auto">
          <a:xfrm>
            <a:off x="1485058" y="186534"/>
            <a:ext cx="6592142" cy="590946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504" y="1556792"/>
            <a:ext cx="3960440" cy="1143000"/>
          </a:xfrm>
        </p:spPr>
        <p:txBody>
          <a:bodyPr/>
          <a:lstStyle/>
          <a:p>
            <a:pPr algn="l"/>
            <a:r>
              <a:rPr lang="en-US" dirty="0" smtClean="0"/>
              <a:t>EM Clients</a:t>
            </a:r>
            <a:endParaRPr lang="en-US" dirty="0"/>
          </a:p>
        </p:txBody>
      </p:sp>
      <p:sp>
        <p:nvSpPr>
          <p:cNvPr id="5" name="Content Placeholder 4"/>
          <p:cNvSpPr>
            <a:spLocks noGrp="1"/>
          </p:cNvSpPr>
          <p:nvPr>
            <p:ph idx="1"/>
          </p:nvPr>
        </p:nvSpPr>
        <p:spPr>
          <a:xfrm>
            <a:off x="488504" y="2636912"/>
            <a:ext cx="2913906" cy="1951856"/>
          </a:xfrm>
        </p:spPr>
        <p:txBody>
          <a:bodyPr/>
          <a:lstStyle/>
          <a:p>
            <a:r>
              <a:rPr lang="en-US" dirty="0" err="1" smtClean="0"/>
              <a:t>MedCollector</a:t>
            </a:r>
            <a:endParaRPr lang="en-US" dirty="0" smtClean="0"/>
          </a:p>
          <a:p>
            <a:r>
              <a:rPr lang="en-US" dirty="0" err="1" smtClean="0"/>
              <a:t>GleamViz</a:t>
            </a:r>
            <a:endParaRPr lang="en-US" dirty="0" smtClean="0"/>
          </a:p>
        </p:txBody>
      </p:sp>
      <p:sp>
        <p:nvSpPr>
          <p:cNvPr id="3" name="Footer Placeholder 2"/>
          <p:cNvSpPr>
            <a:spLocks noGrp="1"/>
          </p:cNvSpPr>
          <p:nvPr>
            <p:ph type="ftr" sz="quarter" idx="11"/>
          </p:nvPr>
        </p:nvSpPr>
        <p:spPr/>
        <p:txBody>
          <a:bodyPr/>
          <a:lstStyle/>
          <a:p>
            <a:r>
              <a:rPr lang="en-US" smtClean="0"/>
              <a:t>13 September 2013 - Epiwork Final Review, Torino</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13</a:t>
            </a:fld>
            <a:endParaRPr lang="en-US"/>
          </a:p>
        </p:txBody>
      </p:sp>
      <p:pic>
        <p:nvPicPr>
          <p:cNvPr id="7" name="Picture 6"/>
          <p:cNvPicPr>
            <a:picLocks noChangeAspect="1"/>
          </p:cNvPicPr>
          <p:nvPr/>
        </p:nvPicPr>
        <p:blipFill>
          <a:blip r:embed="rId2"/>
          <a:stretch>
            <a:fillRect/>
          </a:stretch>
        </p:blipFill>
        <p:spPr>
          <a:xfrm>
            <a:off x="632520" y="4518868"/>
            <a:ext cx="6438900" cy="2222500"/>
          </a:xfrm>
          <a:prstGeom prst="rect">
            <a:avLst/>
          </a:prstGeom>
        </p:spPr>
      </p:pic>
      <p:pic>
        <p:nvPicPr>
          <p:cNvPr id="6" name="Picture 4"/>
          <p:cNvPicPr>
            <a:picLocks noChangeAspect="1" noChangeArrowheads="1"/>
          </p:cNvPicPr>
          <p:nvPr/>
        </p:nvPicPr>
        <p:blipFill>
          <a:blip r:embed="rId3"/>
          <a:srcRect/>
          <a:stretch>
            <a:fillRect/>
          </a:stretch>
        </p:blipFill>
        <p:spPr bwMode="auto">
          <a:xfrm>
            <a:off x="5097016" y="404664"/>
            <a:ext cx="4541719" cy="4212704"/>
          </a:xfrm>
          <a:prstGeom prst="rect">
            <a:avLst/>
          </a:prstGeom>
          <a:noFill/>
          <a:ln w="9525">
            <a:noFill/>
            <a:round/>
            <a:headEnd/>
            <a:tailEnd/>
          </a:ln>
          <a:effectLst/>
        </p:spPr>
      </p:pic>
      <p:pic>
        <p:nvPicPr>
          <p:cNvPr id="8" name="Picture 7"/>
          <p:cNvPicPr>
            <a:picLocks noChangeAspect="1"/>
          </p:cNvPicPr>
          <p:nvPr/>
        </p:nvPicPr>
        <p:blipFill>
          <a:blip r:embed="rId4"/>
          <a:stretch>
            <a:fillRect/>
          </a:stretch>
        </p:blipFill>
        <p:spPr>
          <a:xfrm>
            <a:off x="344488" y="44624"/>
            <a:ext cx="4176464" cy="1203697"/>
          </a:xfrm>
          <a:prstGeom prst="rect">
            <a:avLst/>
          </a:prstGeom>
        </p:spPr>
      </p:pic>
    </p:spTree>
    <p:extLst>
      <p:ext uri="{BB962C8B-B14F-4D97-AF65-F5344CB8AC3E}">
        <p14:creationId xmlns:p14="http://schemas.microsoft.com/office/powerpoint/2010/main" val="182824433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00472" y="188640"/>
            <a:ext cx="2304256" cy="1880927"/>
          </a:xfrm>
          <a:prstGeom prst="rect">
            <a:avLst/>
          </a:prstGeom>
        </p:spPr>
      </p:pic>
      <p:sp>
        <p:nvSpPr>
          <p:cNvPr id="2" name="Title 1"/>
          <p:cNvSpPr>
            <a:spLocks noGrp="1"/>
          </p:cNvSpPr>
          <p:nvPr>
            <p:ph type="title"/>
          </p:nvPr>
        </p:nvSpPr>
        <p:spPr>
          <a:xfrm>
            <a:off x="2000672" y="620688"/>
            <a:ext cx="5976664" cy="1296144"/>
          </a:xfrm>
        </p:spPr>
        <p:txBody>
          <a:bodyPr/>
          <a:lstStyle/>
          <a:p>
            <a:r>
              <a:rPr lang="en-US" dirty="0" smtClean="0"/>
              <a:t>Access Control </a:t>
            </a:r>
            <a:br>
              <a:rPr lang="en-US" dirty="0" smtClean="0"/>
            </a:br>
            <a:r>
              <a:rPr lang="en-US" dirty="0" smtClean="0"/>
              <a:t>Model</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14</a:t>
            </a:fld>
            <a:endParaRPr lang="en-US"/>
          </a:p>
        </p:txBody>
      </p:sp>
      <p:pic>
        <p:nvPicPr>
          <p:cNvPr id="6" name="Picture 5"/>
          <p:cNvPicPr>
            <a:picLocks noChangeAspect="1"/>
          </p:cNvPicPr>
          <p:nvPr/>
        </p:nvPicPr>
        <p:blipFill>
          <a:blip r:embed="rId3"/>
          <a:stretch>
            <a:fillRect/>
          </a:stretch>
        </p:blipFill>
        <p:spPr>
          <a:xfrm>
            <a:off x="776536" y="1988840"/>
            <a:ext cx="8697416" cy="4722676"/>
          </a:xfrm>
          <a:prstGeom prst="rect">
            <a:avLst/>
          </a:prstGeom>
        </p:spPr>
      </p:pic>
      <p:pic>
        <p:nvPicPr>
          <p:cNvPr id="10" name="Picture 9"/>
          <p:cNvPicPr>
            <a:picLocks noChangeAspect="1"/>
          </p:cNvPicPr>
          <p:nvPr/>
        </p:nvPicPr>
        <p:blipFill>
          <a:blip r:embed="rId4"/>
          <a:stretch>
            <a:fillRect/>
          </a:stretch>
        </p:blipFill>
        <p:spPr>
          <a:xfrm>
            <a:off x="7473280" y="260648"/>
            <a:ext cx="2232248" cy="1906712"/>
          </a:xfrm>
          <a:prstGeom prst="rect">
            <a:avLst/>
          </a:prstGeom>
        </p:spPr>
      </p:pic>
    </p:spTree>
    <p:extLst>
      <p:ext uri="{BB962C8B-B14F-4D97-AF65-F5344CB8AC3E}">
        <p14:creationId xmlns:p14="http://schemas.microsoft.com/office/powerpoint/2010/main" val="31116995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Ontologies in the EM</a:t>
            </a:r>
            <a:endParaRPr lang="en-US" dirty="0"/>
          </a:p>
        </p:txBody>
      </p:sp>
      <p:sp>
        <p:nvSpPr>
          <p:cNvPr id="7" name="Text Placeholder 6"/>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15</a:t>
            </a:fld>
            <a:endParaRPr lang="en-US"/>
          </a:p>
        </p:txBody>
      </p:sp>
      <p:pic>
        <p:nvPicPr>
          <p:cNvPr id="8" name="Picture 7"/>
          <p:cNvPicPr>
            <a:picLocks noChangeAspect="1"/>
          </p:cNvPicPr>
          <p:nvPr/>
        </p:nvPicPr>
        <p:blipFill>
          <a:blip r:embed="rId2"/>
          <a:stretch>
            <a:fillRect/>
          </a:stretch>
        </p:blipFill>
        <p:spPr>
          <a:xfrm>
            <a:off x="848544" y="2564904"/>
            <a:ext cx="3583458" cy="648072"/>
          </a:xfrm>
          <a:prstGeom prst="rect">
            <a:avLst/>
          </a:prstGeom>
        </p:spPr>
      </p:pic>
      <p:pic>
        <p:nvPicPr>
          <p:cNvPr id="10" name="Picture 9" descr="epimarketplace-logo.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544" y="3327195"/>
            <a:ext cx="4104456" cy="1037909"/>
          </a:xfrm>
          <a:prstGeom prst="rect">
            <a:avLst/>
          </a:prstGeom>
        </p:spPr>
      </p:pic>
    </p:spTree>
    <p:extLst>
      <p:ext uri="{BB962C8B-B14F-4D97-AF65-F5344CB8AC3E}">
        <p14:creationId xmlns:p14="http://schemas.microsoft.com/office/powerpoint/2010/main" val="90059938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304800"/>
            <a:ext cx="6949679" cy="576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smtClean="0"/>
              <a:t>13 September 2013 - Epiwork Final Review, Torino</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16</a:t>
            </a:fld>
            <a:endParaRPr lang="en-US"/>
          </a:p>
        </p:txBody>
      </p:sp>
    </p:spTree>
    <p:extLst>
      <p:ext uri="{BB962C8B-B14F-4D97-AF65-F5344CB8AC3E}">
        <p14:creationId xmlns:p14="http://schemas.microsoft.com/office/powerpoint/2010/main" val="3189658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2"/>
          <a:stretch>
            <a:fillRect/>
          </a:stretch>
        </p:blipFill>
        <p:spPr>
          <a:xfrm>
            <a:off x="200472" y="2818983"/>
            <a:ext cx="5112568" cy="3418329"/>
          </a:xfrm>
          <a:prstGeom prst="rect">
            <a:avLst/>
          </a:prstGeom>
        </p:spPr>
      </p:pic>
      <p:sp>
        <p:nvSpPr>
          <p:cNvPr id="2" name="Title 1"/>
          <p:cNvSpPr>
            <a:spLocks noGrp="1"/>
          </p:cNvSpPr>
          <p:nvPr>
            <p:ph type="title"/>
          </p:nvPr>
        </p:nvSpPr>
        <p:spPr/>
        <p:txBody>
          <a:bodyPr/>
          <a:lstStyle/>
          <a:p>
            <a:r>
              <a:rPr lang="en-US" dirty="0" smtClean="0"/>
              <a:t>Which Ontology Terms?</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17</a:t>
            </a:fld>
            <a:endParaRPr lang="en-US"/>
          </a:p>
        </p:txBody>
      </p:sp>
      <p:grpSp>
        <p:nvGrpSpPr>
          <p:cNvPr id="7" name="Group 6"/>
          <p:cNvGrpSpPr/>
          <p:nvPr/>
        </p:nvGrpSpPr>
        <p:grpSpPr>
          <a:xfrm>
            <a:off x="4953000" y="2852936"/>
            <a:ext cx="4824536" cy="3176736"/>
            <a:chOff x="3872880" y="1916832"/>
            <a:chExt cx="5705400" cy="3968824"/>
          </a:xfrm>
        </p:grpSpPr>
        <p:grpSp>
          <p:nvGrpSpPr>
            <p:cNvPr id="8" name="Group 7"/>
            <p:cNvGrpSpPr/>
            <p:nvPr/>
          </p:nvGrpSpPr>
          <p:grpSpPr>
            <a:xfrm>
              <a:off x="3872880" y="1988840"/>
              <a:ext cx="2465040" cy="880864"/>
              <a:chOff x="3800872" y="1988840"/>
              <a:chExt cx="2465040" cy="880864"/>
            </a:xfrm>
          </p:grpSpPr>
          <p:sp>
            <p:nvSpPr>
              <p:cNvPr id="30" name="Rectangle 29"/>
              <p:cNvSpPr/>
              <p:nvPr/>
            </p:nvSpPr>
            <p:spPr bwMode="auto">
              <a:xfrm>
                <a:off x="3800872" y="19888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sp>
            <p:nvSpPr>
              <p:cNvPr id="31" name="Rectangle 30"/>
              <p:cNvSpPr/>
              <p:nvPr/>
            </p:nvSpPr>
            <p:spPr bwMode="auto">
              <a:xfrm>
                <a:off x="3953272" y="21412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sp>
            <p:nvSpPr>
              <p:cNvPr id="32" name="Rectangle 31"/>
              <p:cNvSpPr/>
              <p:nvPr/>
            </p:nvSpPr>
            <p:spPr bwMode="auto">
              <a:xfrm>
                <a:off x="4105672" y="22936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grpSp>
        <p:grpSp>
          <p:nvGrpSpPr>
            <p:cNvPr id="9" name="Group 8"/>
            <p:cNvGrpSpPr/>
            <p:nvPr/>
          </p:nvGrpSpPr>
          <p:grpSpPr>
            <a:xfrm>
              <a:off x="3872880" y="3501008"/>
              <a:ext cx="2465040" cy="880864"/>
              <a:chOff x="3800872" y="1988840"/>
              <a:chExt cx="2465040" cy="880864"/>
            </a:xfrm>
          </p:grpSpPr>
          <p:sp>
            <p:nvSpPr>
              <p:cNvPr id="27" name="Rectangle 26"/>
              <p:cNvSpPr/>
              <p:nvPr/>
            </p:nvSpPr>
            <p:spPr bwMode="auto">
              <a:xfrm>
                <a:off x="3800872" y="19888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sp>
            <p:nvSpPr>
              <p:cNvPr id="28" name="Rectangle 27"/>
              <p:cNvSpPr/>
              <p:nvPr/>
            </p:nvSpPr>
            <p:spPr bwMode="auto">
              <a:xfrm>
                <a:off x="3953272" y="21412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sp>
            <p:nvSpPr>
              <p:cNvPr id="29" name="Rectangle 28"/>
              <p:cNvSpPr/>
              <p:nvPr/>
            </p:nvSpPr>
            <p:spPr bwMode="auto">
              <a:xfrm>
                <a:off x="4105672" y="2293640"/>
                <a:ext cx="2160240" cy="576064"/>
              </a:xfrm>
              <a:prstGeom prst="rect">
                <a:avLst/>
              </a:prstGeom>
              <a:solidFill>
                <a:srgbClr val="FF0000"/>
              </a:solidFill>
              <a:ln>
                <a:solidFill>
                  <a:schemeClr val="tx1"/>
                </a:solidFill>
                <a:headEnd type="none" w="sm" len="sm"/>
                <a:tailEnd type="none" w="sm" len="sm"/>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3">
                        <a:lumMod val="95000"/>
                      </a:schemeClr>
                    </a:solidFill>
                    <a:effectLst/>
                    <a:latin typeface="Times New Roman" pitchFamily="-65" charset="0"/>
                  </a:rPr>
                  <a:t>Properties</a:t>
                </a:r>
                <a:endParaRPr kumimoji="0" lang="en-US" b="0" i="0" u="none" strike="noStrike" cap="none" normalizeH="0" baseline="0" dirty="0">
                  <a:ln>
                    <a:noFill/>
                  </a:ln>
                  <a:solidFill>
                    <a:schemeClr val="accent3">
                      <a:lumMod val="95000"/>
                    </a:schemeClr>
                  </a:solidFill>
                  <a:effectLst/>
                  <a:latin typeface="Times New Roman" pitchFamily="-65" charset="0"/>
                </a:endParaRPr>
              </a:p>
            </p:txBody>
          </p:sp>
        </p:grpSp>
        <p:grpSp>
          <p:nvGrpSpPr>
            <p:cNvPr id="10" name="Group 9"/>
            <p:cNvGrpSpPr/>
            <p:nvPr/>
          </p:nvGrpSpPr>
          <p:grpSpPr>
            <a:xfrm>
              <a:off x="6969224" y="1916832"/>
              <a:ext cx="2609056" cy="3968824"/>
              <a:chOff x="3076600" y="2052464"/>
              <a:chExt cx="2609056" cy="3968824"/>
            </a:xfrm>
          </p:grpSpPr>
          <p:grpSp>
            <p:nvGrpSpPr>
              <p:cNvPr id="13" name="Group 12"/>
              <p:cNvGrpSpPr/>
              <p:nvPr/>
            </p:nvGrpSpPr>
            <p:grpSpPr>
              <a:xfrm>
                <a:off x="3076600" y="2052464"/>
                <a:ext cx="2609056" cy="1024880"/>
                <a:chOff x="2936776" y="2052464"/>
                <a:chExt cx="2609056" cy="1024880"/>
              </a:xfrm>
            </p:grpSpPr>
            <p:sp>
              <p:nvSpPr>
                <p:cNvPr id="24" name="Rounded Rectangle 23"/>
                <p:cNvSpPr/>
                <p:nvPr/>
              </p:nvSpPr>
              <p:spPr bwMode="auto">
                <a:xfrm>
                  <a:off x="2936776" y="2052464"/>
                  <a:ext cx="2304256" cy="720080"/>
                </a:xfrm>
                <a:prstGeom prst="roundRect">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25" name="Rounded Rectangle 24"/>
                <p:cNvSpPr/>
                <p:nvPr/>
              </p:nvSpPr>
              <p:spPr bwMode="auto">
                <a:xfrm>
                  <a:off x="3089176" y="2204864"/>
                  <a:ext cx="2304256" cy="720080"/>
                </a:xfrm>
                <a:prstGeom prst="roundRect">
                  <a:avLst/>
                </a:prstGeom>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26" name="Rounded Rectangle 25"/>
                <p:cNvSpPr/>
                <p:nvPr/>
              </p:nvSpPr>
              <p:spPr bwMode="auto">
                <a:xfrm>
                  <a:off x="3241576" y="2357264"/>
                  <a:ext cx="2304256" cy="720080"/>
                </a:xfrm>
                <a:prstGeom prst="roundRect">
                  <a:avLst/>
                </a:prstGeom>
                <a:ln>
                  <a:headEnd type="none" w="sm" len="sm"/>
                  <a:tailEnd type="none" w="sm" len="s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grpSp>
          <p:grpSp>
            <p:nvGrpSpPr>
              <p:cNvPr id="14" name="Group 13"/>
              <p:cNvGrpSpPr/>
              <p:nvPr/>
            </p:nvGrpSpPr>
            <p:grpSpPr>
              <a:xfrm>
                <a:off x="3076600" y="3564632"/>
                <a:ext cx="2609056" cy="1024880"/>
                <a:chOff x="3080792" y="3564632"/>
                <a:chExt cx="2609056" cy="1024880"/>
              </a:xfrm>
            </p:grpSpPr>
            <p:sp>
              <p:nvSpPr>
                <p:cNvPr id="21" name="Rounded Rectangle 20"/>
                <p:cNvSpPr/>
                <p:nvPr/>
              </p:nvSpPr>
              <p:spPr bwMode="auto">
                <a:xfrm>
                  <a:off x="3080792" y="3564632"/>
                  <a:ext cx="2304256" cy="720080"/>
                </a:xfrm>
                <a:prstGeom prst="roundRect">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22" name="Rounded Rectangle 21"/>
                <p:cNvSpPr/>
                <p:nvPr/>
              </p:nvSpPr>
              <p:spPr bwMode="auto">
                <a:xfrm>
                  <a:off x="3233192" y="3717032"/>
                  <a:ext cx="2304256" cy="720080"/>
                </a:xfrm>
                <a:prstGeom prst="roundRect">
                  <a:avLst/>
                </a:prstGeom>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23" name="Rounded Rectangle 22"/>
                <p:cNvSpPr/>
                <p:nvPr/>
              </p:nvSpPr>
              <p:spPr bwMode="auto">
                <a:xfrm>
                  <a:off x="3385592" y="3869432"/>
                  <a:ext cx="2304256" cy="720080"/>
                </a:xfrm>
                <a:prstGeom prst="roundRect">
                  <a:avLst/>
                </a:prstGeom>
                <a:ln>
                  <a:headEnd type="none" w="sm" len="sm"/>
                  <a:tailEnd type="none" w="sm" len="s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Resources</a:t>
                  </a:r>
                  <a:endParaRPr kumimoji="0" lang="en-US" b="0" i="0" u="none" strike="noStrike" cap="none" normalizeH="0" baseline="0" dirty="0">
                    <a:ln>
                      <a:noFill/>
                    </a:ln>
                    <a:solidFill>
                      <a:schemeClr val="tx1"/>
                    </a:solidFill>
                    <a:effectLst/>
                    <a:latin typeface="Times New Roman" pitchFamily="-65" charset="0"/>
                  </a:endParaRPr>
                </a:p>
              </p:txBody>
            </p:sp>
          </p:grpSp>
          <p:grpSp>
            <p:nvGrpSpPr>
              <p:cNvPr id="15" name="Group 14"/>
              <p:cNvGrpSpPr/>
              <p:nvPr/>
            </p:nvGrpSpPr>
            <p:grpSpPr>
              <a:xfrm>
                <a:off x="3076600" y="4996408"/>
                <a:ext cx="2609056" cy="1024880"/>
                <a:chOff x="3216424" y="4996408"/>
                <a:chExt cx="2609056" cy="1024880"/>
              </a:xfrm>
            </p:grpSpPr>
            <p:sp>
              <p:nvSpPr>
                <p:cNvPr id="18" name="Rounded Rectangle 17"/>
                <p:cNvSpPr/>
                <p:nvPr/>
              </p:nvSpPr>
              <p:spPr bwMode="auto">
                <a:xfrm>
                  <a:off x="3216424" y="4996408"/>
                  <a:ext cx="2304256" cy="720080"/>
                </a:xfrm>
                <a:prstGeom prst="roundRect">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19" name="Rounded Rectangle 18"/>
                <p:cNvSpPr/>
                <p:nvPr/>
              </p:nvSpPr>
              <p:spPr bwMode="auto">
                <a:xfrm>
                  <a:off x="3368824" y="5148808"/>
                  <a:ext cx="2304256" cy="720080"/>
                </a:xfrm>
                <a:prstGeom prst="roundRect">
                  <a:avLst/>
                </a:prstGeom>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65" charset="0"/>
                    </a:rPr>
                    <a:t>Collections</a:t>
                  </a:r>
                  <a:endParaRPr kumimoji="0" lang="en-US" b="0" i="0" u="none" strike="noStrike" cap="none" normalizeH="0" baseline="0" dirty="0">
                    <a:ln>
                      <a:noFill/>
                    </a:ln>
                    <a:solidFill>
                      <a:schemeClr val="tx1"/>
                    </a:solidFill>
                    <a:effectLst/>
                    <a:latin typeface="Times New Roman" pitchFamily="-65" charset="0"/>
                  </a:endParaRPr>
                </a:p>
              </p:txBody>
            </p:sp>
            <p:sp>
              <p:nvSpPr>
                <p:cNvPr id="20" name="Rounded Rectangle 19"/>
                <p:cNvSpPr/>
                <p:nvPr/>
              </p:nvSpPr>
              <p:spPr bwMode="auto">
                <a:xfrm>
                  <a:off x="3521224" y="5301208"/>
                  <a:ext cx="2304256" cy="720080"/>
                </a:xfrm>
                <a:prstGeom prst="roundRect">
                  <a:avLst/>
                </a:prstGeom>
                <a:ln>
                  <a:headEnd type="none" w="sm" len="sm"/>
                  <a:tailEnd type="none" w="sm" len="s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dirty="0" smtClean="0">
                      <a:solidFill>
                        <a:schemeClr val="tx1"/>
                      </a:solidFill>
                      <a:latin typeface="Times New Roman" pitchFamily="-65" charset="0"/>
                    </a:rPr>
                    <a:t>Streams</a:t>
                  </a:r>
                  <a:endParaRPr kumimoji="0" lang="en-US" b="0" i="0" u="none" strike="noStrike" cap="none" normalizeH="0" baseline="0" dirty="0">
                    <a:ln>
                      <a:noFill/>
                    </a:ln>
                    <a:solidFill>
                      <a:schemeClr val="tx1"/>
                    </a:solidFill>
                    <a:effectLst/>
                    <a:latin typeface="Times New Roman" pitchFamily="-65" charset="0"/>
                  </a:endParaRPr>
                </a:p>
              </p:txBody>
            </p:sp>
          </p:grpSp>
          <p:sp>
            <p:nvSpPr>
              <p:cNvPr id="16" name="Isosceles Triangle 15"/>
              <p:cNvSpPr/>
              <p:nvPr/>
            </p:nvSpPr>
            <p:spPr bwMode="auto">
              <a:xfrm>
                <a:off x="4129100" y="3212976"/>
                <a:ext cx="504056" cy="288032"/>
              </a:xfrm>
              <a:prstGeom prst="triangle">
                <a:avLst/>
              </a:prstGeom>
              <a:ln>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Times New Roman" pitchFamily="-65" charset="0"/>
                </a:endParaRPr>
              </a:p>
            </p:txBody>
          </p:sp>
          <p:sp>
            <p:nvSpPr>
              <p:cNvPr id="17" name="Isosceles Triangle 16"/>
              <p:cNvSpPr/>
              <p:nvPr/>
            </p:nvSpPr>
            <p:spPr bwMode="auto">
              <a:xfrm>
                <a:off x="4129100" y="4653136"/>
                <a:ext cx="504056" cy="288032"/>
              </a:xfrm>
              <a:prstGeom prst="triangle">
                <a:avLst/>
              </a:prstGeom>
              <a:ln>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Times New Roman" pitchFamily="-65" charset="0"/>
                </a:endParaRPr>
              </a:p>
            </p:txBody>
          </p:sp>
        </p:grpSp>
        <p:cxnSp>
          <p:nvCxnSpPr>
            <p:cNvPr id="11" name="Straight Arrow Connector 10"/>
            <p:cNvCxnSpPr>
              <a:stCxn id="32" idx="3"/>
              <a:endCxn id="26" idx="1"/>
            </p:cNvCxnSpPr>
            <p:nvPr/>
          </p:nvCxnSpPr>
          <p:spPr bwMode="auto">
            <a:xfrm>
              <a:off x="6337920" y="2581672"/>
              <a:ext cx="936104" cy="0"/>
            </a:xfrm>
            <a:prstGeom prst="straightConnector1">
              <a:avLst/>
            </a:prstGeom>
            <a:noFill/>
            <a:ln w="38100" cap="flat" cmpd="sng" algn="ctr">
              <a:solidFill>
                <a:schemeClr val="tx1"/>
              </a:solidFill>
              <a:prstDash val="solid"/>
              <a:round/>
              <a:headEnd type="none" w="sm" len="sm"/>
              <a:tailEnd type="arrow"/>
            </a:ln>
            <a:effectLst/>
          </p:spPr>
        </p:cxnSp>
        <p:cxnSp>
          <p:nvCxnSpPr>
            <p:cNvPr id="12" name="Straight Arrow Connector 11"/>
            <p:cNvCxnSpPr/>
            <p:nvPr/>
          </p:nvCxnSpPr>
          <p:spPr bwMode="auto">
            <a:xfrm>
              <a:off x="6321152" y="4149080"/>
              <a:ext cx="1008112" cy="0"/>
            </a:xfrm>
            <a:prstGeom prst="straightConnector1">
              <a:avLst/>
            </a:prstGeom>
            <a:noFill/>
            <a:ln w="38100" cap="flat" cmpd="sng" algn="ctr">
              <a:solidFill>
                <a:schemeClr val="tx1"/>
              </a:solidFill>
              <a:prstDash val="solid"/>
              <a:round/>
              <a:headEnd type="none" w="sm" len="sm"/>
              <a:tailEnd type="arrow"/>
            </a:ln>
            <a:effectLst/>
          </p:spPr>
        </p:cxnSp>
      </p:grpSp>
      <p:sp>
        <p:nvSpPr>
          <p:cNvPr id="34" name="Curved Down Arrow 33"/>
          <p:cNvSpPr/>
          <p:nvPr/>
        </p:nvSpPr>
        <p:spPr bwMode="auto">
          <a:xfrm>
            <a:off x="3008784" y="1700808"/>
            <a:ext cx="3096344" cy="1080120"/>
          </a:xfrm>
          <a:prstGeom prst="curvedDownArrow">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Tree>
    <p:extLst>
      <p:ext uri="{BB962C8B-B14F-4D97-AF65-F5344CB8AC3E}">
        <p14:creationId xmlns:p14="http://schemas.microsoft.com/office/powerpoint/2010/main" val="420907980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388651" y="692696"/>
            <a:ext cx="8517349" cy="5694811"/>
          </a:xfrm>
          <a:prstGeom prst="rect">
            <a:avLst/>
          </a:prstGeom>
        </p:spPr>
      </p:pic>
      <p:sp>
        <p:nvSpPr>
          <p:cNvPr id="2" name="Title 1"/>
          <p:cNvSpPr>
            <a:spLocks noGrp="1"/>
          </p:cNvSpPr>
          <p:nvPr>
            <p:ph type="title"/>
          </p:nvPr>
        </p:nvSpPr>
        <p:spPr>
          <a:xfrm>
            <a:off x="1280592" y="332656"/>
            <a:ext cx="5040560" cy="1863080"/>
          </a:xfrm>
        </p:spPr>
        <p:txBody>
          <a:bodyPr/>
          <a:lstStyle/>
          <a:p>
            <a:pPr algn="l"/>
            <a:r>
              <a:rPr lang="en-US" sz="2800" dirty="0" smtClean="0"/>
              <a:t>NERO</a:t>
            </a:r>
            <a:br>
              <a:rPr lang="en-US" sz="2800" dirty="0" smtClean="0"/>
            </a:br>
            <a:r>
              <a:rPr lang="en-US" sz="2800" b="0" dirty="0" smtClean="0"/>
              <a:t>Network </a:t>
            </a:r>
            <a:r>
              <a:rPr lang="en-US" sz="2800" b="0" dirty="0"/>
              <a:t>of </a:t>
            </a:r>
            <a:r>
              <a:rPr lang="en-US" sz="2800" b="0" dirty="0" smtClean="0"/>
              <a:t/>
            </a:r>
            <a:br>
              <a:rPr lang="en-US" sz="2800" b="0" dirty="0" smtClean="0"/>
            </a:br>
            <a:r>
              <a:rPr lang="en-US" sz="2800" b="0" dirty="0" smtClean="0"/>
              <a:t>Epidemiology</a:t>
            </a:r>
            <a:r>
              <a:rPr lang="en-US" sz="2800" b="0" dirty="0"/>
              <a:t>-Related </a:t>
            </a:r>
            <a:r>
              <a:rPr lang="en-US" sz="2800" b="0" dirty="0" smtClean="0"/>
              <a:t/>
            </a:r>
            <a:br>
              <a:rPr lang="en-US" sz="2800" b="0" dirty="0" smtClean="0"/>
            </a:br>
            <a:r>
              <a:rPr lang="en-US" sz="2800" b="0" dirty="0" smtClean="0"/>
              <a:t>Ontologies</a:t>
            </a:r>
            <a:r>
              <a:rPr lang="pt-PT" sz="2800" b="0" dirty="0"/>
              <a:t/>
            </a:r>
            <a:br>
              <a:rPr lang="pt-PT" sz="2800" b="0" dirty="0"/>
            </a:br>
            <a:endParaRPr lang="en-US" sz="2800" b="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18</a:t>
            </a:fld>
            <a:endParaRPr lang="en-US"/>
          </a:p>
        </p:txBody>
      </p:sp>
      <p:sp>
        <p:nvSpPr>
          <p:cNvPr id="7" name="TextBox 6"/>
          <p:cNvSpPr txBox="1"/>
          <p:nvPr/>
        </p:nvSpPr>
        <p:spPr>
          <a:xfrm rot="16200000">
            <a:off x="-2264349" y="3085510"/>
            <a:ext cx="6048672" cy="830997"/>
          </a:xfrm>
          <a:prstGeom prst="rect">
            <a:avLst/>
          </a:prstGeom>
          <a:noFill/>
        </p:spPr>
        <p:txBody>
          <a:bodyPr wrap="square" rtlCol="0">
            <a:spAutoFit/>
          </a:bodyPr>
          <a:lstStyle/>
          <a:p>
            <a:r>
              <a:rPr lang="en-US" dirty="0"/>
              <a:t>J </a:t>
            </a:r>
            <a:r>
              <a:rPr lang="en-US" dirty="0" err="1"/>
              <a:t>Epidemiol</a:t>
            </a:r>
            <a:r>
              <a:rPr lang="en-US" dirty="0"/>
              <a:t> Community Health 2012;0:1–4. doi:10.1136/jech-2012-</a:t>
            </a:r>
            <a:r>
              <a:rPr lang="en-US" dirty="0" smtClean="0"/>
              <a:t>201142</a:t>
            </a:r>
            <a:endParaRPr lang="en-US" dirty="0"/>
          </a:p>
        </p:txBody>
      </p:sp>
    </p:spTree>
    <p:extLst>
      <p:ext uri="{BB962C8B-B14F-4D97-AF65-F5344CB8AC3E}">
        <p14:creationId xmlns:p14="http://schemas.microsoft.com/office/powerpoint/2010/main" val="34788117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60512" y="2996952"/>
            <a:ext cx="3378200" cy="1854200"/>
          </a:xfrm>
          <a:prstGeom prst="rect">
            <a:avLst/>
          </a:prstGeo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8984" y="1340768"/>
            <a:ext cx="4406106"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776536" y="260648"/>
            <a:ext cx="8420100" cy="1143000"/>
          </a:xfrm>
        </p:spPr>
        <p:txBody>
          <a:bodyPr/>
          <a:lstStyle/>
          <a:p>
            <a:r>
              <a:rPr lang="pt-PT" dirty="0" err="1" smtClean="0"/>
              <a:t>Selected</a:t>
            </a:r>
            <a:r>
              <a:rPr lang="pt-PT" dirty="0" smtClean="0"/>
              <a:t> Ontologies</a:t>
            </a:r>
            <a:endParaRPr lang="pt-PT" dirty="0"/>
          </a:p>
        </p:txBody>
      </p:sp>
      <p:sp>
        <p:nvSpPr>
          <p:cNvPr id="3" name="Footer Placeholder 2"/>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19</a:t>
            </a:fld>
            <a:endParaRPr lang="en-US"/>
          </a:p>
        </p:txBody>
      </p:sp>
      <p:pic>
        <p:nvPicPr>
          <p:cNvPr id="6" name="Picture 5" descr="Screen Shot 2013-05-31 at 10.28.12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520" y="5949776"/>
            <a:ext cx="6243449" cy="719584"/>
          </a:xfrm>
          <a:prstGeom prst="rect">
            <a:avLst/>
          </a:prstGeom>
        </p:spPr>
      </p:pic>
      <p:pic>
        <p:nvPicPr>
          <p:cNvPr id="7" name="Picture 6"/>
          <p:cNvPicPr>
            <a:picLocks noChangeAspect="1"/>
          </p:cNvPicPr>
          <p:nvPr/>
        </p:nvPicPr>
        <p:blipFill>
          <a:blip r:embed="rId5"/>
          <a:stretch>
            <a:fillRect/>
          </a:stretch>
        </p:blipFill>
        <p:spPr>
          <a:xfrm>
            <a:off x="632520" y="5229200"/>
            <a:ext cx="2197100" cy="520700"/>
          </a:xfrm>
          <a:prstGeom prst="rect">
            <a:avLst/>
          </a:prstGeom>
        </p:spPr>
      </p:pic>
      <p:pic>
        <p:nvPicPr>
          <p:cNvPr id="9" name="Picture 8"/>
          <p:cNvPicPr>
            <a:picLocks noChangeAspect="1"/>
          </p:cNvPicPr>
          <p:nvPr/>
        </p:nvPicPr>
        <p:blipFill>
          <a:blip r:embed="rId6"/>
          <a:stretch>
            <a:fillRect/>
          </a:stretch>
        </p:blipFill>
        <p:spPr>
          <a:xfrm>
            <a:off x="128464" y="980728"/>
            <a:ext cx="2044700" cy="1536700"/>
          </a:xfrm>
          <a:prstGeom prst="rect">
            <a:avLst/>
          </a:prstGeom>
        </p:spPr>
      </p:pic>
      <p:pic>
        <p:nvPicPr>
          <p:cNvPr id="10" name="Picture 9"/>
          <p:cNvPicPr>
            <a:picLocks noChangeAspect="1"/>
          </p:cNvPicPr>
          <p:nvPr/>
        </p:nvPicPr>
        <p:blipFill>
          <a:blip r:embed="rId7"/>
          <a:stretch>
            <a:fillRect/>
          </a:stretch>
        </p:blipFill>
        <p:spPr>
          <a:xfrm>
            <a:off x="2576736" y="1412776"/>
            <a:ext cx="1982964" cy="1316688"/>
          </a:xfrm>
          <a:prstGeom prst="rect">
            <a:avLst/>
          </a:prstGeom>
        </p:spPr>
      </p:pic>
    </p:spTree>
    <p:extLst>
      <p:ext uri="{BB962C8B-B14F-4D97-AF65-F5344CB8AC3E}">
        <p14:creationId xmlns:p14="http://schemas.microsoft.com/office/powerpoint/2010/main" val="194014845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idx="4294967295"/>
          </p:nvPr>
        </p:nvSpPr>
        <p:spPr/>
        <p:txBody>
          <a:bodyPr/>
          <a:lstStyle/>
          <a:p>
            <a:r>
              <a:rPr lang="pt-PT" dirty="0" err="1" smtClean="0"/>
              <a:t>Epiwork</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a:t>
            </a:fld>
            <a:endParaRPr lang="en-US"/>
          </a:p>
        </p:txBody>
      </p:sp>
      <p:pic>
        <p:nvPicPr>
          <p:cNvPr id="7" name="Picture 6"/>
          <p:cNvPicPr>
            <a:picLocks noChangeAspect="1"/>
          </p:cNvPicPr>
          <p:nvPr/>
        </p:nvPicPr>
        <p:blipFill>
          <a:blip r:embed="rId3"/>
          <a:stretch>
            <a:fillRect/>
          </a:stretch>
        </p:blipFill>
        <p:spPr>
          <a:xfrm>
            <a:off x="1676400" y="1066800"/>
            <a:ext cx="6515100" cy="5130800"/>
          </a:xfrm>
          <a:prstGeom prst="rect">
            <a:avLst/>
          </a:prstGeom>
          <a:ln w="57150" cap="flat" cmpd="sng" algn="ctr">
            <a:solidFill>
              <a:srgbClr val="FF0000"/>
            </a:solidFill>
            <a:prstDash val="solid"/>
            <a:round/>
            <a:headEnd type="none" w="med" len="med"/>
            <a:tailEnd type="none" w="med" len="med"/>
          </a:ln>
        </p:spPr>
      </p:pic>
      <p:pic>
        <p:nvPicPr>
          <p:cNvPr id="17" name="Picture 16"/>
          <p:cNvPicPr>
            <a:picLocks noChangeAspect="1"/>
          </p:cNvPicPr>
          <p:nvPr/>
        </p:nvPicPr>
        <p:blipFill>
          <a:blip r:embed="rId4"/>
          <a:stretch>
            <a:fillRect/>
          </a:stretch>
        </p:blipFill>
        <p:spPr>
          <a:xfrm>
            <a:off x="1828800" y="647430"/>
            <a:ext cx="5689600" cy="1028970"/>
          </a:xfrm>
          <a:prstGeom prst="rect">
            <a:avLst/>
          </a:prstGeom>
        </p:spPr>
      </p:pic>
      <p:pic>
        <p:nvPicPr>
          <p:cNvPr id="18" name="Picture 17"/>
          <p:cNvPicPr>
            <a:picLocks noChangeAspect="1"/>
          </p:cNvPicPr>
          <p:nvPr/>
        </p:nvPicPr>
        <p:blipFill>
          <a:blip r:embed="rId5"/>
          <a:stretch>
            <a:fillRect/>
          </a:stretch>
        </p:blipFill>
        <p:spPr>
          <a:xfrm>
            <a:off x="8610600" y="5257800"/>
            <a:ext cx="1041400" cy="952500"/>
          </a:xfrm>
          <a:prstGeom prst="rect">
            <a:avLst/>
          </a:prstGeom>
        </p:spPr>
      </p:pic>
      <p:pic>
        <p:nvPicPr>
          <p:cNvPr id="19" name="Picture 18"/>
          <p:cNvPicPr>
            <a:picLocks noChangeAspect="1"/>
          </p:cNvPicPr>
          <p:nvPr/>
        </p:nvPicPr>
        <p:blipFill>
          <a:blip r:embed="rId6"/>
          <a:stretch>
            <a:fillRect/>
          </a:stretch>
        </p:blipFill>
        <p:spPr>
          <a:xfrm>
            <a:off x="8763000" y="4572000"/>
            <a:ext cx="787400" cy="546100"/>
          </a:xfrm>
          <a:prstGeom prst="rect">
            <a:avLst/>
          </a:prstGeom>
        </p:spPr>
      </p:pic>
      <p:sp>
        <p:nvSpPr>
          <p:cNvPr id="11" name="Cloud 10"/>
          <p:cNvSpPr/>
          <p:nvPr/>
        </p:nvSpPr>
        <p:spPr bwMode="auto">
          <a:xfrm>
            <a:off x="1981200" y="1371600"/>
            <a:ext cx="2819400" cy="3429000"/>
          </a:xfrm>
          <a:prstGeom prst="cloud">
            <a:avLst/>
          </a:prstGeom>
          <a:noFill/>
          <a:ln w="38100" cap="flat" cmpd="sng" algn="ctr">
            <a:solidFill>
              <a:srgbClr val="002A88"/>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8" name="Right Arrow 7"/>
          <p:cNvSpPr/>
          <p:nvPr/>
        </p:nvSpPr>
        <p:spPr bwMode="auto">
          <a:xfrm rot="1757887">
            <a:off x="823571" y="949714"/>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
        <p:nvSpPr>
          <p:cNvPr id="10" name="Footer Placeholder 9"/>
          <p:cNvSpPr>
            <a:spLocks noGrp="1"/>
          </p:cNvSpPr>
          <p:nvPr>
            <p:ph type="ftr" sz="quarter" idx="11"/>
          </p:nvPr>
        </p:nvSpPr>
        <p:spPr/>
        <p:txBody>
          <a:bodyPr/>
          <a:lstStyle/>
          <a:p>
            <a:r>
              <a:rPr lang="en-US" smtClean="0"/>
              <a:t>13 September 2013 - Epiwork Final Review, Torino</a:t>
            </a:r>
            <a:endParaRPr lang="en-US"/>
          </a:p>
        </p:txBody>
      </p:sp>
      <p:sp>
        <p:nvSpPr>
          <p:cNvPr id="13" name="Right Arrow 12"/>
          <p:cNvSpPr/>
          <p:nvPr/>
        </p:nvSpPr>
        <p:spPr bwMode="auto">
          <a:xfrm rot="12683761">
            <a:off x="6090957" y="3101192"/>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476672"/>
            <a:ext cx="8420100" cy="1143000"/>
          </a:xfrm>
        </p:spPr>
        <p:txBody>
          <a:bodyPr/>
          <a:lstStyle/>
          <a:p>
            <a:r>
              <a:rPr lang="en-US" sz="3600" dirty="0" smtClean="0"/>
              <a:t>Automatic Resource Annotation with NERO in the EM</a:t>
            </a:r>
            <a:endParaRPr lang="en-US" sz="36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20</a:t>
            </a:fld>
            <a:endParaRPr lang="en-US"/>
          </a:p>
        </p:txBody>
      </p:sp>
      <p:pic>
        <p:nvPicPr>
          <p:cNvPr id="6" name="Picture 5"/>
          <p:cNvPicPr>
            <a:picLocks noChangeAspect="1"/>
          </p:cNvPicPr>
          <p:nvPr/>
        </p:nvPicPr>
        <p:blipFill>
          <a:blip r:embed="rId2"/>
          <a:stretch>
            <a:fillRect/>
          </a:stretch>
        </p:blipFill>
        <p:spPr>
          <a:xfrm>
            <a:off x="228600" y="0"/>
            <a:ext cx="9433629" cy="6858000"/>
          </a:xfrm>
          <a:prstGeom prst="rect">
            <a:avLst/>
          </a:prstGeom>
        </p:spPr>
      </p:pic>
    </p:spTree>
    <p:extLst>
      <p:ext uri="{BB962C8B-B14F-4D97-AF65-F5344CB8AC3E}">
        <p14:creationId xmlns:p14="http://schemas.microsoft.com/office/powerpoint/2010/main" val="118101624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Dictionary of Epidemiology</a:t>
            </a:r>
            <a:endParaRPr lang="en-US" dirty="0"/>
          </a:p>
        </p:txBody>
      </p:sp>
      <p:pic>
        <p:nvPicPr>
          <p:cNvPr id="7" name="Picture 6"/>
          <p:cNvPicPr>
            <a:picLocks noChangeAspect="1"/>
          </p:cNvPicPr>
          <p:nvPr/>
        </p:nvPicPr>
        <p:blipFill>
          <a:blip r:embed="rId2"/>
          <a:stretch>
            <a:fillRect/>
          </a:stretch>
        </p:blipFill>
        <p:spPr>
          <a:xfrm>
            <a:off x="7453560" y="4010868"/>
            <a:ext cx="2540000" cy="2730500"/>
          </a:xfrm>
          <a:prstGeom prst="rect">
            <a:avLst/>
          </a:prstGeom>
        </p:spPr>
      </p:pic>
      <p:sp>
        <p:nvSpPr>
          <p:cNvPr id="3" name="Content Placeholder 2"/>
          <p:cNvSpPr>
            <a:spLocks noGrp="1"/>
          </p:cNvSpPr>
          <p:nvPr>
            <p:ph idx="1"/>
          </p:nvPr>
        </p:nvSpPr>
        <p:spPr/>
        <p:txBody>
          <a:bodyPr/>
          <a:lstStyle/>
          <a:p>
            <a:r>
              <a:rPr lang="en-US" dirty="0" smtClean="0"/>
              <a:t>Contacts with </a:t>
            </a:r>
            <a:r>
              <a:rPr lang="en-US" dirty="0" err="1" smtClean="0"/>
              <a:t>Miquel</a:t>
            </a:r>
            <a:r>
              <a:rPr lang="en-US" dirty="0" smtClean="0"/>
              <a:t> </a:t>
            </a:r>
            <a:r>
              <a:rPr lang="en-US" dirty="0" err="1" smtClean="0"/>
              <a:t>Porta</a:t>
            </a:r>
            <a:r>
              <a:rPr lang="en-US" i="1" dirty="0" smtClean="0"/>
              <a:t> </a:t>
            </a:r>
            <a:r>
              <a:rPr lang="en-US" dirty="0" smtClean="0"/>
              <a:t>(editor of the </a:t>
            </a:r>
            <a:r>
              <a:rPr lang="en-US" i="1" dirty="0" smtClean="0"/>
              <a:t>Dictionary of Epidemiology, 5</a:t>
            </a:r>
            <a:r>
              <a:rPr lang="en-US" i="1" baseline="30000" dirty="0" smtClean="0"/>
              <a:t>th</a:t>
            </a:r>
            <a:r>
              <a:rPr lang="en-US" i="1" dirty="0" smtClean="0"/>
              <a:t> edition</a:t>
            </a:r>
            <a:r>
              <a:rPr lang="en-US" dirty="0" smtClean="0"/>
              <a:t>)</a:t>
            </a:r>
          </a:p>
          <a:p>
            <a:r>
              <a:rPr lang="en-US" dirty="0" smtClean="0"/>
              <a:t>Discussing the upgrade of the Dictionary of Epidemiology to an Epidemic Ontology</a:t>
            </a:r>
            <a:endParaRPr lang="en-US" dirty="0"/>
          </a:p>
          <a:p>
            <a:pPr lvl="1"/>
            <a:r>
              <a:rPr lang="en-US" dirty="0" smtClean="0"/>
              <a:t>Will add semantic relationships among </a:t>
            </a:r>
            <a:br>
              <a:rPr lang="en-US" dirty="0" smtClean="0"/>
            </a:br>
            <a:r>
              <a:rPr lang="en-US" dirty="0" smtClean="0"/>
              <a:t>dictionary terms</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21</a:t>
            </a:fld>
            <a:endParaRPr lang="en-US"/>
          </a:p>
        </p:txBody>
      </p:sp>
    </p:spTree>
    <p:extLst>
      <p:ext uri="{BB962C8B-B14F-4D97-AF65-F5344CB8AC3E}">
        <p14:creationId xmlns:p14="http://schemas.microsoft.com/office/powerpoint/2010/main" val="5287748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381056" y="4005064"/>
            <a:ext cx="2540000" cy="2730500"/>
          </a:xfrm>
          <a:prstGeom prst="rect">
            <a:avLst/>
          </a:prstGeom>
        </p:spPr>
      </p:pic>
      <p:sp>
        <p:nvSpPr>
          <p:cNvPr id="3" name="Title 2"/>
          <p:cNvSpPr>
            <a:spLocks noGrp="1"/>
          </p:cNvSpPr>
          <p:nvPr>
            <p:ph type="title"/>
          </p:nvPr>
        </p:nvSpPr>
        <p:spPr>
          <a:xfrm>
            <a:off x="704528" y="260648"/>
            <a:ext cx="8420100" cy="1143000"/>
          </a:xfrm>
        </p:spPr>
        <p:txBody>
          <a:bodyPr/>
          <a:lstStyle/>
          <a:p>
            <a:r>
              <a:rPr lang="pt-PT" dirty="0" err="1" smtClean="0"/>
              <a:t>Idea</a:t>
            </a:r>
            <a:r>
              <a:rPr lang="pt-PT" dirty="0" smtClean="0"/>
              <a:t>: </a:t>
            </a:r>
            <a:r>
              <a:rPr lang="pt-PT" dirty="0" err="1" smtClean="0"/>
              <a:t>Semantification</a:t>
            </a:r>
            <a:r>
              <a:rPr lang="pt-PT" dirty="0" smtClean="0"/>
              <a:t> </a:t>
            </a:r>
            <a:r>
              <a:rPr lang="pt-PT" dirty="0" err="1" smtClean="0"/>
              <a:t>of</a:t>
            </a:r>
            <a:r>
              <a:rPr lang="pt-PT" dirty="0" smtClean="0"/>
              <a:t> </a:t>
            </a:r>
            <a:r>
              <a:rPr lang="pt-PT" dirty="0" err="1" smtClean="0"/>
              <a:t>the</a:t>
            </a:r>
            <a:r>
              <a:rPr lang="pt-PT" dirty="0" smtClean="0"/>
              <a:t> </a:t>
            </a:r>
            <a:r>
              <a:rPr lang="pt-PT" dirty="0" err="1" smtClean="0"/>
              <a:t>Dictionary</a:t>
            </a:r>
            <a:r>
              <a:rPr lang="pt-PT" dirty="0" smtClean="0"/>
              <a:t> </a:t>
            </a:r>
            <a:r>
              <a:rPr lang="pt-PT" dirty="0" err="1" smtClean="0"/>
              <a:t>of</a:t>
            </a:r>
            <a:r>
              <a:rPr lang="pt-PT" dirty="0" smtClean="0"/>
              <a:t> </a:t>
            </a:r>
            <a:r>
              <a:rPr lang="pt-PT" dirty="0" err="1" smtClean="0"/>
              <a:t>Epidemiology</a:t>
            </a:r>
            <a:endParaRPr lang="pt-PT" dirty="0"/>
          </a:p>
        </p:txBody>
      </p:sp>
      <p:sp>
        <p:nvSpPr>
          <p:cNvPr id="4" name="Content Placeholder 3"/>
          <p:cNvSpPr>
            <a:spLocks noGrp="1"/>
          </p:cNvSpPr>
          <p:nvPr>
            <p:ph idx="1"/>
          </p:nvPr>
        </p:nvSpPr>
        <p:spPr>
          <a:xfrm>
            <a:off x="776536" y="1628800"/>
            <a:ext cx="8420100" cy="4114800"/>
          </a:xfrm>
        </p:spPr>
        <p:txBody>
          <a:bodyPr>
            <a:noAutofit/>
          </a:bodyPr>
          <a:lstStyle/>
          <a:p>
            <a:pPr marL="0" indent="0">
              <a:buNone/>
            </a:pPr>
            <a:r>
              <a:rPr lang="en-US" sz="2000" dirty="0"/>
              <a:t>DISEASE </a:t>
            </a:r>
            <a:r>
              <a:rPr lang="en-US" sz="2000" dirty="0" smtClean="0"/>
              <a:t>MODEL - Quantitative </a:t>
            </a:r>
            <a:r>
              <a:rPr lang="en-US" sz="2000" dirty="0"/>
              <a:t>simulation of the natural history of a disease (</a:t>
            </a:r>
            <a:r>
              <a:rPr lang="en-US" sz="2000" dirty="0" smtClean="0"/>
              <a:t>incidence, progression</a:t>
            </a:r>
            <a:r>
              <a:rPr lang="en-US" sz="2000" dirty="0"/>
              <a:t>, prognosis, etc.) based on epidemiological data. A public health model </a:t>
            </a:r>
            <a:r>
              <a:rPr lang="en-US" sz="2000" dirty="0" smtClean="0"/>
              <a:t>is population-based </a:t>
            </a:r>
            <a:r>
              <a:rPr lang="en-US" sz="2000" dirty="0"/>
              <a:t>and is used in planning </a:t>
            </a:r>
            <a:r>
              <a:rPr lang="en-US" sz="2000" dirty="0" smtClean="0"/>
              <a:t>and evaluating </a:t>
            </a:r>
            <a:r>
              <a:rPr lang="en-US" sz="2000" dirty="0"/>
              <a:t>health services, whereas </a:t>
            </a:r>
            <a:r>
              <a:rPr lang="en-US" sz="2000" dirty="0" smtClean="0"/>
              <a:t>a</a:t>
            </a:r>
            <a:r>
              <a:rPr lang="en-US" sz="2000" dirty="0"/>
              <a:t> </a:t>
            </a:r>
            <a:r>
              <a:rPr lang="en-US" sz="2000" dirty="0" smtClean="0"/>
              <a:t>clinical </a:t>
            </a:r>
            <a:r>
              <a:rPr lang="en-US" sz="2000" dirty="0"/>
              <a:t>model is used in individual patient care.</a:t>
            </a:r>
            <a:r>
              <a:rPr lang="en-US" sz="2000" dirty="0" smtClean="0"/>
              <a:t/>
            </a:r>
            <a:br>
              <a:rPr lang="en-US" sz="2000" dirty="0" smtClean="0"/>
            </a:br>
            <a:endParaRPr lang="en-US" sz="2000" dirty="0" smtClean="0"/>
          </a:p>
          <a:p>
            <a:r>
              <a:rPr lang="en-US" sz="2000" dirty="0" smtClean="0"/>
              <a:t>DISEASE MODEL </a:t>
            </a:r>
            <a:r>
              <a:rPr lang="en-US" sz="2000" b="1" dirty="0" smtClean="0"/>
              <a:t>is a</a:t>
            </a:r>
            <a:r>
              <a:rPr lang="en-US" sz="2000" dirty="0" smtClean="0"/>
              <a:t> Quantitative simulation </a:t>
            </a:r>
            <a:br>
              <a:rPr lang="en-US" sz="2000" dirty="0" smtClean="0"/>
            </a:br>
            <a:r>
              <a:rPr lang="en-US" sz="2000" dirty="0" smtClean="0"/>
              <a:t>DISEASE MODEL </a:t>
            </a:r>
            <a:r>
              <a:rPr lang="en-US" sz="2000" b="1" dirty="0" smtClean="0"/>
              <a:t>is based on </a:t>
            </a:r>
            <a:r>
              <a:rPr lang="en-US" sz="2000" dirty="0" smtClean="0"/>
              <a:t>epidemiological data</a:t>
            </a:r>
            <a:br>
              <a:rPr lang="en-US" sz="2000" dirty="0" smtClean="0"/>
            </a:br>
            <a:endParaRPr lang="en-US" sz="2000" dirty="0" smtClean="0"/>
          </a:p>
          <a:p>
            <a:r>
              <a:rPr lang="en-US" sz="2000" dirty="0" smtClean="0"/>
              <a:t>public </a:t>
            </a:r>
            <a:r>
              <a:rPr lang="en-US" sz="2000" dirty="0"/>
              <a:t>health model </a:t>
            </a:r>
            <a:r>
              <a:rPr lang="en-US" sz="2000" b="1" dirty="0"/>
              <a:t>is a </a:t>
            </a:r>
            <a:r>
              <a:rPr lang="en-US" sz="2000" dirty="0"/>
              <a:t> DISEASE MODEL </a:t>
            </a:r>
            <a:br>
              <a:rPr lang="en-US" sz="2000" dirty="0"/>
            </a:br>
            <a:r>
              <a:rPr lang="en-US" sz="2000" dirty="0"/>
              <a:t>public health model </a:t>
            </a:r>
            <a:r>
              <a:rPr lang="en-US" sz="2000" b="1" dirty="0"/>
              <a:t>is a</a:t>
            </a:r>
            <a:r>
              <a:rPr lang="en-US" sz="2000" dirty="0"/>
              <a:t> population-based model</a:t>
            </a:r>
            <a:br>
              <a:rPr lang="en-US" sz="2000" dirty="0"/>
            </a:br>
            <a:r>
              <a:rPr lang="en-US" sz="2000" dirty="0"/>
              <a:t>public health model </a:t>
            </a:r>
            <a:r>
              <a:rPr lang="en-US" sz="2000" b="1" dirty="0"/>
              <a:t>is used</a:t>
            </a:r>
            <a:r>
              <a:rPr lang="en-US" sz="2000" dirty="0"/>
              <a:t>  in planning and </a:t>
            </a:r>
            <a:r>
              <a:rPr lang="en-US" sz="2000" dirty="0" smtClean="0"/>
              <a:t/>
            </a:r>
            <a:br>
              <a:rPr lang="en-US" sz="2000" dirty="0" smtClean="0"/>
            </a:br>
            <a:r>
              <a:rPr lang="en-US" sz="2000" dirty="0" smtClean="0"/>
              <a:t>evaluating </a:t>
            </a:r>
            <a:r>
              <a:rPr lang="en-US" sz="2000" dirty="0"/>
              <a:t>health services</a:t>
            </a:r>
            <a:br>
              <a:rPr lang="en-US" sz="2000" dirty="0"/>
            </a:br>
            <a:endParaRPr lang="en-US" sz="2000" dirty="0"/>
          </a:p>
          <a:p>
            <a:r>
              <a:rPr lang="en-US" sz="2000" dirty="0"/>
              <a:t>clinical model </a:t>
            </a:r>
            <a:r>
              <a:rPr lang="en-US" sz="2000" b="1" dirty="0"/>
              <a:t>is a </a:t>
            </a:r>
            <a:r>
              <a:rPr lang="en-US" sz="2000" dirty="0"/>
              <a:t> DISEASE MODEL </a:t>
            </a:r>
          </a:p>
          <a:p>
            <a:r>
              <a:rPr lang="en-US" sz="2000" dirty="0"/>
              <a:t>clinical model </a:t>
            </a:r>
            <a:r>
              <a:rPr lang="en-US" sz="2000" b="1" dirty="0"/>
              <a:t>is used</a:t>
            </a:r>
            <a:r>
              <a:rPr lang="en-US" sz="2000" dirty="0"/>
              <a:t> in individual patient care</a:t>
            </a:r>
          </a:p>
          <a:p>
            <a:endParaRPr lang="pt-PT" sz="2000" dirty="0"/>
          </a:p>
        </p:txBody>
      </p:sp>
      <p:sp>
        <p:nvSpPr>
          <p:cNvPr id="2" name="Footer Placeholder 1"/>
          <p:cNvSpPr>
            <a:spLocks noGrp="1"/>
          </p:cNvSpPr>
          <p:nvPr>
            <p:ph type="ftr" sz="quarter" idx="11"/>
          </p:nvPr>
        </p:nvSpPr>
        <p:spPr/>
        <p:txBody>
          <a:bodyPr/>
          <a:lstStyle/>
          <a:p>
            <a:r>
              <a:rPr lang="en-US" smtClean="0"/>
              <a:t>13 September 2013 - Epiwork Final Review, Torino</a:t>
            </a:r>
            <a:endParaRPr lang="en-US"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22</a:t>
            </a:fld>
            <a:endParaRPr lang="en-US"/>
          </a:p>
        </p:txBody>
      </p:sp>
      <p:sp>
        <p:nvSpPr>
          <p:cNvPr id="9" name="Rounded Rectangle 8"/>
          <p:cNvSpPr/>
          <p:nvPr/>
        </p:nvSpPr>
        <p:spPr bwMode="auto">
          <a:xfrm rot="19713207">
            <a:off x="834487" y="2870128"/>
            <a:ext cx="6321328" cy="2553875"/>
          </a:xfrm>
          <a:prstGeom prst="roundRect">
            <a:avLst/>
          </a:prstGeom>
          <a:ln>
            <a:headEnd type="none" w="sm" len="sm"/>
            <a:tailEnd type="none" w="sm" len="sm"/>
          </a:ln>
        </p:spPr>
        <p:style>
          <a:lnRef idx="2">
            <a:schemeClr val="accent4">
              <a:shade val="50000"/>
            </a:schemeClr>
          </a:lnRef>
          <a:fillRef idx="1">
            <a:schemeClr val="accent4"/>
          </a:fillRef>
          <a:effectRef idx="0">
            <a:schemeClr val="accent4"/>
          </a:effectRef>
          <a:fontRef idx="minor">
            <a:schemeClr val="lt1"/>
          </a:fontRef>
        </p:style>
        <p:txBody>
          <a:bodyPr/>
          <a:lstStyle/>
          <a:p>
            <a:r>
              <a:rPr lang="en-US" sz="6000" dirty="0">
                <a:solidFill>
                  <a:srgbClr val="FF0000"/>
                </a:solidFill>
              </a:rPr>
              <a:t>Not </a:t>
            </a:r>
            <a:r>
              <a:rPr lang="en-US" sz="6000" dirty="0" smtClean="0">
                <a:solidFill>
                  <a:srgbClr val="FF0000"/>
                </a:solidFill>
              </a:rPr>
              <a:t>so much of a good idea </a:t>
            </a:r>
            <a:r>
              <a:rPr lang="en-US" sz="6000" dirty="0">
                <a:solidFill>
                  <a:srgbClr val="FF0000"/>
                </a:solidFill>
              </a:rPr>
              <a:t>after all!</a:t>
            </a:r>
          </a:p>
          <a:p>
            <a:endParaRPr lang="en-US" sz="4800" dirty="0"/>
          </a:p>
        </p:txBody>
      </p:sp>
    </p:spTree>
    <p:extLst>
      <p:ext uri="{BB962C8B-B14F-4D97-AF65-F5344CB8AC3E}">
        <p14:creationId xmlns:p14="http://schemas.microsoft.com/office/powerpoint/2010/main" val="111511103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Epidemiology Ontology (EO)</a:t>
            </a:r>
            <a:endParaRPr lang="en-US" dirty="0"/>
          </a:p>
        </p:txBody>
      </p:sp>
      <p:sp>
        <p:nvSpPr>
          <p:cNvPr id="3" name="Content Placeholder 2"/>
          <p:cNvSpPr>
            <a:spLocks noGrp="1"/>
          </p:cNvSpPr>
          <p:nvPr>
            <p:ph idx="1"/>
          </p:nvPr>
        </p:nvSpPr>
        <p:spPr/>
        <p:txBody>
          <a:bodyPr/>
          <a:lstStyle/>
          <a:p>
            <a:r>
              <a:rPr lang="en-US" b="1" dirty="0" smtClean="0"/>
              <a:t>BASED</a:t>
            </a:r>
            <a:r>
              <a:rPr lang="en-US" dirty="0" smtClean="0"/>
              <a:t> on the Dictionary of Epidemiology</a:t>
            </a:r>
            <a:endParaRPr lang="en-US" dirty="0"/>
          </a:p>
          <a:p>
            <a:r>
              <a:rPr lang="en-US" dirty="0" smtClean="0"/>
              <a:t>Focused on </a:t>
            </a:r>
            <a:r>
              <a:rPr lang="en-US" b="1" dirty="0" smtClean="0"/>
              <a:t>Transmission </a:t>
            </a:r>
          </a:p>
          <a:p>
            <a:pPr lvl="1"/>
            <a:r>
              <a:rPr lang="en-US" dirty="0" smtClean="0"/>
              <a:t>OBO Foundry is welcoming</a:t>
            </a:r>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23</a:t>
            </a:fld>
            <a:endParaRPr lang="en-US"/>
          </a:p>
        </p:txBody>
      </p:sp>
      <p:sp>
        <p:nvSpPr>
          <p:cNvPr id="6" name="Rectangle 5"/>
          <p:cNvSpPr/>
          <p:nvPr/>
        </p:nvSpPr>
        <p:spPr>
          <a:xfrm>
            <a:off x="759579" y="3933056"/>
            <a:ext cx="9145016" cy="461665"/>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r>
              <a:rPr lang="en-US" sz="3600" baseline="30000" dirty="0">
                <a:latin typeface="Courier"/>
                <a:cs typeface="Courier"/>
              </a:rPr>
              <a:t>https://</a:t>
            </a:r>
            <a:r>
              <a:rPr lang="en-US" sz="3600" baseline="30000" dirty="0" err="1">
                <a:latin typeface="Courier"/>
                <a:cs typeface="Courier"/>
              </a:rPr>
              <a:t>code.google.com</a:t>
            </a:r>
            <a:r>
              <a:rPr lang="en-US" sz="3600" baseline="30000" dirty="0">
                <a:latin typeface="Courier"/>
                <a:cs typeface="Courier"/>
              </a:rPr>
              <a:t>/p/epidemiology-ontology/</a:t>
            </a:r>
            <a:endParaRPr lang="en-US" sz="3600" dirty="0">
              <a:latin typeface="Courier"/>
              <a:cs typeface="Courier"/>
            </a:endParaRPr>
          </a:p>
        </p:txBody>
      </p:sp>
      <p:sp>
        <p:nvSpPr>
          <p:cNvPr id="7" name="Rectangle 6"/>
          <p:cNvSpPr/>
          <p:nvPr/>
        </p:nvSpPr>
        <p:spPr>
          <a:xfrm>
            <a:off x="776536" y="4653136"/>
            <a:ext cx="5869816" cy="1323439"/>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4000" dirty="0" smtClean="0"/>
              <a:t>The OWL file: </a:t>
            </a:r>
          </a:p>
          <a:p>
            <a:r>
              <a:rPr lang="en-US" sz="4000" dirty="0" smtClean="0"/>
              <a:t>http</a:t>
            </a:r>
            <a:r>
              <a:rPr lang="en-US" sz="4000" dirty="0"/>
              <a:t>://</a:t>
            </a:r>
            <a:r>
              <a:rPr lang="en-US" sz="4000" dirty="0" err="1"/>
              <a:t>tinyurl.com</a:t>
            </a:r>
            <a:r>
              <a:rPr lang="en-US" sz="4000" dirty="0"/>
              <a:t>/mpyukn7</a:t>
            </a:r>
          </a:p>
        </p:txBody>
      </p:sp>
      <p:pic>
        <p:nvPicPr>
          <p:cNvPr id="8" name="Picture 7">
            <a:hlinkClick r:id="rId3"/>
          </p:cNvPr>
          <p:cNvPicPr>
            <a:picLocks noChangeAspect="1"/>
          </p:cNvPicPr>
          <p:nvPr/>
        </p:nvPicPr>
        <p:blipFill>
          <a:blip r:embed="rId4"/>
          <a:stretch>
            <a:fillRect/>
          </a:stretch>
        </p:blipFill>
        <p:spPr>
          <a:xfrm>
            <a:off x="7476480" y="4425445"/>
            <a:ext cx="2429520" cy="2429520"/>
          </a:xfrm>
          <a:prstGeom prst="rect">
            <a:avLst/>
          </a:prstGeom>
        </p:spPr>
      </p:pic>
    </p:spTree>
    <p:extLst>
      <p:ext uri="{BB962C8B-B14F-4D97-AF65-F5344CB8AC3E}">
        <p14:creationId xmlns:p14="http://schemas.microsoft.com/office/powerpoint/2010/main" val="326052438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13 September 2013 - Epiwork Final Review, Torino</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24</a:t>
            </a:fld>
            <a:endParaRPr lang="en-US"/>
          </a:p>
        </p:txBody>
      </p:sp>
      <p:pic>
        <p:nvPicPr>
          <p:cNvPr id="5" name="Picture 4"/>
          <p:cNvPicPr>
            <a:picLocks noChangeAspect="1"/>
          </p:cNvPicPr>
          <p:nvPr/>
        </p:nvPicPr>
        <p:blipFill>
          <a:blip r:embed="rId2"/>
          <a:stretch>
            <a:fillRect/>
          </a:stretch>
        </p:blipFill>
        <p:spPr>
          <a:xfrm>
            <a:off x="393700" y="0"/>
            <a:ext cx="9107599" cy="6858000"/>
          </a:xfrm>
          <a:prstGeom prst="rect">
            <a:avLst/>
          </a:prstGeom>
        </p:spPr>
      </p:pic>
      <p:sp>
        <p:nvSpPr>
          <p:cNvPr id="7" name="Rectangle 6"/>
          <p:cNvSpPr/>
          <p:nvPr/>
        </p:nvSpPr>
        <p:spPr bwMode="auto">
          <a:xfrm>
            <a:off x="3512840" y="5085184"/>
            <a:ext cx="2880320" cy="1080120"/>
          </a:xfrm>
          <a:prstGeom prst="rect">
            <a:avLst/>
          </a:prstGeom>
          <a:solidFill>
            <a:schemeClr val="bg1"/>
          </a:solidFill>
          <a:ln w="9525"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pic>
        <p:nvPicPr>
          <p:cNvPr id="6" name="Picture 5" descr="epimarketplace-logo.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904" y="5157192"/>
            <a:ext cx="5760640" cy="1456714"/>
          </a:xfrm>
          <a:prstGeom prst="rect">
            <a:avLst/>
          </a:prstGeom>
        </p:spPr>
      </p:pic>
    </p:spTree>
    <p:extLst>
      <p:ext uri="{BB962C8B-B14F-4D97-AF65-F5344CB8AC3E}">
        <p14:creationId xmlns:p14="http://schemas.microsoft.com/office/powerpoint/2010/main" val="3586812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76536" y="2408907"/>
            <a:ext cx="8420100" cy="1362075"/>
          </a:xfrm>
        </p:spPr>
        <p:txBody>
          <a:bodyPr/>
          <a:lstStyle/>
          <a:p>
            <a:r>
              <a:rPr lang="en-US" dirty="0" smtClean="0"/>
              <a:t>How good are These </a:t>
            </a:r>
            <a:r>
              <a:rPr lang="en-US" dirty="0"/>
              <a:t>Ontology-based </a:t>
            </a:r>
            <a:r>
              <a:rPr lang="en-US" dirty="0" err="1" smtClean="0"/>
              <a:t>CharacteRizations</a:t>
            </a:r>
            <a:r>
              <a:rPr lang="en-US" dirty="0"/>
              <a:t>?</a:t>
            </a:r>
            <a:br>
              <a:rPr lang="en-US" dirty="0"/>
            </a:br>
            <a:r>
              <a:rPr lang="en-US" dirty="0"/>
              <a:t/>
            </a:r>
            <a:br>
              <a:rPr lang="en-US" dirty="0"/>
            </a:br>
            <a:r>
              <a:rPr lang="en-US" dirty="0" smtClean="0"/>
              <a:t>IS ANYBODY Actually </a:t>
            </a:r>
            <a:r>
              <a:rPr lang="en-US" dirty="0"/>
              <a:t>Sharing Collected Data?</a:t>
            </a:r>
          </a:p>
        </p:txBody>
      </p:sp>
      <p:sp>
        <p:nvSpPr>
          <p:cNvPr id="7" name="Text Placeholder 6"/>
          <p:cNvSpPr>
            <a:spLocks noGrp="1"/>
          </p:cNvSpPr>
          <p:nvPr>
            <p:ph type="body" idx="1"/>
          </p:nvPr>
        </p:nvSpPr>
        <p:spPr>
          <a:xfrm>
            <a:off x="776536" y="908720"/>
            <a:ext cx="8420100" cy="1500187"/>
          </a:xfrm>
        </p:spPr>
        <p:txBody>
          <a:bodyPr/>
          <a:lstStyle/>
          <a:p>
            <a:r>
              <a:rPr lang="en-US" dirty="0" smtClean="0"/>
              <a:t>HEY, HOLD ON!!!</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25</a:t>
            </a:fld>
            <a:endParaRPr lang="en-US"/>
          </a:p>
        </p:txBody>
      </p:sp>
    </p:spTree>
    <p:extLst>
      <p:ext uri="{BB962C8B-B14F-4D97-AF65-F5344CB8AC3E}">
        <p14:creationId xmlns:p14="http://schemas.microsoft.com/office/powerpoint/2010/main" val="63854059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Eurosurveillance</a:t>
            </a:r>
            <a:r>
              <a:rPr lang="en-US" dirty="0" smtClean="0"/>
              <a:t> Study</a:t>
            </a:r>
            <a:endParaRPr lang="en-US" dirty="0"/>
          </a:p>
        </p:txBody>
      </p:sp>
      <p:sp>
        <p:nvSpPr>
          <p:cNvPr id="7" name="Text Placeholder 6"/>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26</a:t>
            </a:fld>
            <a:endParaRPr lang="en-US"/>
          </a:p>
        </p:txBody>
      </p:sp>
      <p:pic>
        <p:nvPicPr>
          <p:cNvPr id="8" name="Picture 7"/>
          <p:cNvPicPr>
            <a:picLocks noChangeAspect="1"/>
          </p:cNvPicPr>
          <p:nvPr/>
        </p:nvPicPr>
        <p:blipFill>
          <a:blip r:embed="rId2"/>
          <a:stretch>
            <a:fillRect/>
          </a:stretch>
        </p:blipFill>
        <p:spPr>
          <a:xfrm>
            <a:off x="848544" y="2564904"/>
            <a:ext cx="3583458" cy="648072"/>
          </a:xfrm>
          <a:prstGeom prst="rect">
            <a:avLst/>
          </a:prstGeom>
        </p:spPr>
      </p:pic>
      <p:pic>
        <p:nvPicPr>
          <p:cNvPr id="9" name="Picture 8"/>
          <p:cNvPicPr>
            <a:picLocks noChangeAspect="1"/>
          </p:cNvPicPr>
          <p:nvPr/>
        </p:nvPicPr>
        <p:blipFill>
          <a:blip r:embed="rId3"/>
          <a:stretch>
            <a:fillRect/>
          </a:stretch>
        </p:blipFill>
        <p:spPr>
          <a:xfrm>
            <a:off x="848544" y="3284984"/>
            <a:ext cx="2908300" cy="838200"/>
          </a:xfrm>
          <a:prstGeom prst="rect">
            <a:avLst/>
          </a:prstGeom>
        </p:spPr>
      </p:pic>
    </p:spTree>
    <p:extLst>
      <p:ext uri="{BB962C8B-B14F-4D97-AF65-F5344CB8AC3E}">
        <p14:creationId xmlns:p14="http://schemas.microsoft.com/office/powerpoint/2010/main" val="132355653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1484784"/>
            <a:ext cx="8420100" cy="1143000"/>
          </a:xfrm>
        </p:spPr>
        <p:txBody>
          <a:bodyPr/>
          <a:lstStyle/>
          <a:p>
            <a:pPr algn="l"/>
            <a:r>
              <a:rPr lang="en-US" sz="4000" dirty="0" err="1" smtClean="0"/>
              <a:t>Eurosurveillance</a:t>
            </a:r>
            <a:r>
              <a:rPr lang="en-US" sz="4000" dirty="0" smtClean="0"/>
              <a:t> + JECH Study</a:t>
            </a:r>
            <a:endParaRPr lang="en-US" sz="4000" dirty="0"/>
          </a:p>
        </p:txBody>
      </p:sp>
      <p:sp>
        <p:nvSpPr>
          <p:cNvPr id="3" name="Content Placeholder 2"/>
          <p:cNvSpPr>
            <a:spLocks noGrp="1"/>
          </p:cNvSpPr>
          <p:nvPr>
            <p:ph idx="1"/>
          </p:nvPr>
        </p:nvSpPr>
        <p:spPr>
          <a:xfrm>
            <a:off x="776536" y="2492896"/>
            <a:ext cx="8420100" cy="4114800"/>
          </a:xfrm>
        </p:spPr>
        <p:txBody>
          <a:bodyPr/>
          <a:lstStyle/>
          <a:p>
            <a:r>
              <a:rPr lang="en-US" dirty="0" err="1" smtClean="0"/>
              <a:t>Eurosurveillance</a:t>
            </a:r>
            <a:r>
              <a:rPr lang="en-US" dirty="0" smtClean="0"/>
              <a:t>: all (78) papers </a:t>
            </a:r>
            <a:r>
              <a:rPr lang="en-US" dirty="0"/>
              <a:t>published </a:t>
            </a:r>
            <a:r>
              <a:rPr lang="en-US" dirty="0" smtClean="0"/>
              <a:t>between </a:t>
            </a:r>
            <a:r>
              <a:rPr lang="en-US" dirty="0"/>
              <a:t>October 13, 2011 and August 16, 2012. </a:t>
            </a:r>
            <a:endParaRPr lang="en-US" dirty="0" smtClean="0"/>
          </a:p>
          <a:p>
            <a:r>
              <a:rPr lang="en-US" dirty="0" smtClean="0"/>
              <a:t>JECH: 2005 to 2011, 34 papers.</a:t>
            </a:r>
            <a:endParaRPr lang="en-US" dirty="0"/>
          </a:p>
          <a:p>
            <a:r>
              <a:rPr lang="en-US" b="1" dirty="0" smtClean="0"/>
              <a:t>112 publications.</a:t>
            </a:r>
          </a:p>
          <a:p>
            <a:r>
              <a:rPr lang="en-US" dirty="0" smtClean="0"/>
              <a:t>All datasets and corresponding papers fully characterized in the Epidemic Marketplace</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27</a:t>
            </a:fld>
            <a:endParaRPr lang="en-US"/>
          </a:p>
        </p:txBody>
      </p:sp>
      <p:pic>
        <p:nvPicPr>
          <p:cNvPr id="6" name="Picture 5"/>
          <p:cNvPicPr>
            <a:picLocks noChangeAspect="1"/>
          </p:cNvPicPr>
          <p:nvPr/>
        </p:nvPicPr>
        <p:blipFill>
          <a:blip r:embed="rId2"/>
          <a:stretch>
            <a:fillRect/>
          </a:stretch>
        </p:blipFill>
        <p:spPr>
          <a:xfrm>
            <a:off x="704528" y="0"/>
            <a:ext cx="4001616" cy="1482080"/>
          </a:xfrm>
          <a:prstGeom prst="rect">
            <a:avLst/>
          </a:prstGeom>
        </p:spPr>
      </p:pic>
      <p:pic>
        <p:nvPicPr>
          <p:cNvPr id="7" name="Picture 6"/>
          <p:cNvPicPr>
            <a:picLocks noChangeAspect="1"/>
          </p:cNvPicPr>
          <p:nvPr/>
        </p:nvPicPr>
        <p:blipFill>
          <a:blip r:embed="rId3"/>
          <a:stretch>
            <a:fillRect/>
          </a:stretch>
        </p:blipFill>
        <p:spPr>
          <a:xfrm>
            <a:off x="5046051" y="332656"/>
            <a:ext cx="4826000" cy="952500"/>
          </a:xfrm>
          <a:prstGeom prst="rect">
            <a:avLst/>
          </a:prstGeom>
        </p:spPr>
      </p:pic>
    </p:spTree>
    <p:extLst>
      <p:ext uri="{BB962C8B-B14F-4D97-AF65-F5344CB8AC3E}">
        <p14:creationId xmlns:p14="http://schemas.microsoft.com/office/powerpoint/2010/main" val="318440990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44624"/>
            <a:ext cx="8420100" cy="1143000"/>
          </a:xfrm>
        </p:spPr>
        <p:txBody>
          <a:bodyPr/>
          <a:lstStyle/>
          <a:p>
            <a:pPr algn="l"/>
            <a:r>
              <a:rPr lang="en-US" sz="4000" dirty="0" smtClean="0"/>
              <a:t># Papers </a:t>
            </a:r>
            <a:br>
              <a:rPr lang="en-US" sz="4000" dirty="0" smtClean="0"/>
            </a:br>
            <a:r>
              <a:rPr lang="en-US" sz="4000" dirty="0" smtClean="0"/>
              <a:t>Annotated with NERO Concepts</a:t>
            </a:r>
            <a:endParaRPr lang="en-US" sz="40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28</a:t>
            </a:fld>
            <a:endParaRPr lang="en-US"/>
          </a:p>
        </p:txBody>
      </p:sp>
      <p:graphicFrame>
        <p:nvGraphicFramePr>
          <p:cNvPr id="6" name="Chart 5"/>
          <p:cNvGraphicFramePr/>
          <p:nvPr>
            <p:extLst>
              <p:ext uri="{D42A27DB-BD31-4B8C-83A1-F6EECF244321}">
                <p14:modId xmlns:p14="http://schemas.microsoft.com/office/powerpoint/2010/main" val="3883478210"/>
              </p:ext>
            </p:extLst>
          </p:nvPr>
        </p:nvGraphicFramePr>
        <p:xfrm>
          <a:off x="704528" y="855084"/>
          <a:ext cx="8568952" cy="597175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7497949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188640"/>
            <a:ext cx="8420100" cy="1143000"/>
          </a:xfrm>
        </p:spPr>
        <p:txBody>
          <a:bodyPr/>
          <a:lstStyle/>
          <a:p>
            <a:r>
              <a:rPr lang="en-US" sz="3200" dirty="0" smtClean="0"/>
              <a:t>Distribution of Ontology Terms in meta-data elements</a:t>
            </a:r>
            <a:endParaRPr lang="en-US" sz="32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29</a:t>
            </a:fld>
            <a:endParaRPr lang="en-US"/>
          </a:p>
        </p:txBody>
      </p:sp>
      <p:pic>
        <p:nvPicPr>
          <p:cNvPr id="7" name="Picture 6"/>
          <p:cNvPicPr>
            <a:picLocks noChangeAspect="1"/>
          </p:cNvPicPr>
          <p:nvPr/>
        </p:nvPicPr>
        <p:blipFill>
          <a:blip r:embed="rId2"/>
          <a:stretch>
            <a:fillRect/>
          </a:stretch>
        </p:blipFill>
        <p:spPr>
          <a:xfrm>
            <a:off x="344488" y="1196752"/>
            <a:ext cx="9156700" cy="5473700"/>
          </a:xfrm>
          <a:prstGeom prst="rect">
            <a:avLst/>
          </a:prstGeom>
        </p:spPr>
      </p:pic>
    </p:spTree>
    <p:extLst>
      <p:ext uri="{BB962C8B-B14F-4D97-AF65-F5344CB8AC3E}">
        <p14:creationId xmlns:p14="http://schemas.microsoft.com/office/powerpoint/2010/main" val="257652577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err="1" smtClean="0"/>
              <a:t>Epidemic</a:t>
            </a:r>
            <a:r>
              <a:rPr lang="pt-PT" dirty="0" smtClean="0"/>
              <a:t> </a:t>
            </a:r>
            <a:r>
              <a:rPr lang="pt-PT" dirty="0" err="1" smtClean="0"/>
              <a:t>Marketplace</a:t>
            </a:r>
            <a:r>
              <a:rPr lang="pt-PT" dirty="0" smtClean="0"/>
              <a:t> (EM)</a:t>
            </a:r>
            <a:endParaRPr lang="pt-PT" dirty="0"/>
          </a:p>
        </p:txBody>
      </p:sp>
      <p:sp>
        <p:nvSpPr>
          <p:cNvPr id="7" name="Content Placeholder 6"/>
          <p:cNvSpPr>
            <a:spLocks noGrp="1"/>
          </p:cNvSpPr>
          <p:nvPr>
            <p:ph idx="1"/>
          </p:nvPr>
        </p:nvSpPr>
        <p:spPr>
          <a:xfrm>
            <a:off x="762000" y="1828800"/>
            <a:ext cx="8458200" cy="4572000"/>
          </a:xfrm>
        </p:spPr>
        <p:txBody>
          <a:bodyPr/>
          <a:lstStyle/>
          <a:p>
            <a:pPr marL="514350" indent="-514350">
              <a:buFont typeface="+mj-lt"/>
              <a:buAutoNum type="arabicPeriod"/>
            </a:pPr>
            <a:r>
              <a:rPr lang="en-US" sz="2800" b="1" dirty="0" smtClean="0"/>
              <a:t>Catalogue of data sources </a:t>
            </a:r>
            <a:r>
              <a:rPr lang="en-US" sz="2800" dirty="0" smtClean="0"/>
              <a:t>containing the metadata describing existing databases;</a:t>
            </a:r>
          </a:p>
          <a:p>
            <a:pPr marL="514350" indent="-514350">
              <a:buFont typeface="+mj-lt"/>
              <a:buAutoNum type="arabicPeriod"/>
            </a:pPr>
            <a:r>
              <a:rPr lang="en-US" sz="2800" b="1" dirty="0" smtClean="0"/>
              <a:t>Forum </a:t>
            </a:r>
            <a:r>
              <a:rPr lang="en-US" sz="2800" dirty="0" smtClean="0"/>
              <a:t>to </a:t>
            </a:r>
          </a:p>
          <a:p>
            <a:pPr marL="914400" lvl="1" indent="-457200"/>
            <a:r>
              <a:rPr lang="en-US" sz="2400" dirty="0" smtClean="0"/>
              <a:t>publish information about data</a:t>
            </a:r>
          </a:p>
          <a:p>
            <a:pPr marL="914400" lvl="1" indent="-457200"/>
            <a:r>
              <a:rPr lang="en-US" sz="2400" dirty="0" smtClean="0"/>
              <a:t>seek modelers to collaborate with, </a:t>
            </a:r>
          </a:p>
          <a:p>
            <a:pPr marL="914400" lvl="1" indent="-457200"/>
            <a:r>
              <a:rPr lang="en-US" sz="2400" dirty="0" smtClean="0"/>
              <a:t>seek sources of data that could be of interest to their epidemiological modeling efforts;</a:t>
            </a:r>
          </a:p>
          <a:p>
            <a:pPr marL="514350" indent="-514350">
              <a:buFont typeface="+mj-lt"/>
              <a:buAutoNum type="arabicPeriod"/>
            </a:pPr>
            <a:r>
              <a:rPr lang="en-US" sz="2800" b="1" dirty="0" smtClean="0"/>
              <a:t>Mediating software </a:t>
            </a:r>
            <a:r>
              <a:rPr lang="en-US" sz="2800" dirty="0" smtClean="0"/>
              <a:t>to automatically process queries to epidemiological data, harvest data, assemble datasets....</a:t>
            </a:r>
          </a:p>
        </p:txBody>
      </p:sp>
      <p:sp>
        <p:nvSpPr>
          <p:cNvPr id="4" name="Slide Number Placeholder 3"/>
          <p:cNvSpPr>
            <a:spLocks noGrp="1"/>
          </p:cNvSpPr>
          <p:nvPr>
            <p:ph type="sldNum" sz="quarter" idx="12"/>
          </p:nvPr>
        </p:nvSpPr>
        <p:spPr/>
        <p:txBody>
          <a:bodyPr/>
          <a:lstStyle/>
          <a:p>
            <a:fld id="{73A5EC21-C29A-C445-8386-FB5AD3848CDB}"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13 September 2013 - Epiwork Final Review, Torino</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6"/>
          <p:cNvPicPr>
            <a:picLocks noChangeAspect="1"/>
          </p:cNvPicPr>
          <p:nvPr/>
        </p:nvPicPr>
        <p:blipFill>
          <a:blip r:embed="rId3"/>
          <a:srcRect l="1174" r="1174"/>
          <a:stretch>
            <a:fillRect/>
          </a:stretch>
        </p:blipFill>
        <p:spPr bwMode="auto">
          <a:xfrm>
            <a:off x="8303350" y="5262736"/>
            <a:ext cx="1602650" cy="1595264"/>
          </a:xfrm>
          <a:prstGeom prst="rect">
            <a:avLst/>
          </a:prstGeom>
          <a:noFill/>
          <a:ln w="9525">
            <a:noFill/>
            <a:miter lim="800000"/>
            <a:headEnd/>
            <a:tailEnd/>
          </a:ln>
        </p:spPr>
      </p:pic>
      <p:sp>
        <p:nvSpPr>
          <p:cNvPr id="2" name="Title 1"/>
          <p:cNvSpPr>
            <a:spLocks noGrp="1"/>
          </p:cNvSpPr>
          <p:nvPr>
            <p:ph type="title"/>
          </p:nvPr>
        </p:nvSpPr>
        <p:spPr>
          <a:xfrm>
            <a:off x="848544" y="332656"/>
            <a:ext cx="8420100" cy="1143000"/>
          </a:xfrm>
        </p:spPr>
        <p:txBody>
          <a:bodyPr/>
          <a:lstStyle/>
          <a:p>
            <a:r>
              <a:rPr lang="en-US" sz="3200" dirty="0" err="1" smtClean="0"/>
              <a:t>Eurosurveillance</a:t>
            </a:r>
            <a:r>
              <a:rPr lang="en-US" sz="3200" dirty="0" smtClean="0"/>
              <a:t> Study: Conclusions</a:t>
            </a:r>
            <a:endParaRPr lang="en-US" sz="32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30</a:t>
            </a:fld>
            <a:endParaRPr lang="en-US"/>
          </a:p>
        </p:txBody>
      </p:sp>
      <p:sp>
        <p:nvSpPr>
          <p:cNvPr id="9" name="Content Placeholder 8"/>
          <p:cNvSpPr>
            <a:spLocks noGrp="1"/>
          </p:cNvSpPr>
          <p:nvPr>
            <p:ph sz="half" idx="2"/>
          </p:nvPr>
        </p:nvSpPr>
        <p:spPr>
          <a:xfrm>
            <a:off x="4774754" y="1402432"/>
            <a:ext cx="4930774" cy="4114800"/>
          </a:xfrm>
        </p:spPr>
        <p:txBody>
          <a:bodyPr/>
          <a:lstStyle/>
          <a:p>
            <a:pPr marL="514350" indent="-514350">
              <a:buFont typeface="+mj-lt"/>
              <a:buAutoNum type="arabicPeriod" startAt="3"/>
            </a:pPr>
            <a:r>
              <a:rPr lang="en-US" dirty="0"/>
              <a:t>Textual descriptions </a:t>
            </a:r>
            <a:r>
              <a:rPr lang="en-US" b="1" dirty="0"/>
              <a:t>provide the necessary information</a:t>
            </a:r>
            <a:r>
              <a:rPr lang="en-US" dirty="0"/>
              <a:t> for reasonably complete characterization of datasets with </a:t>
            </a:r>
            <a:r>
              <a:rPr lang="en-US" dirty="0" smtClean="0"/>
              <a:t>NERO.</a:t>
            </a:r>
            <a:endParaRPr lang="en-US" dirty="0"/>
          </a:p>
          <a:p>
            <a:pPr marL="514350" indent="-514350">
              <a:buFont typeface="+mj-lt"/>
              <a:buAutoNum type="arabicPeriod" startAt="3"/>
            </a:pPr>
            <a:r>
              <a:rPr lang="en-US" b="1" dirty="0" smtClean="0"/>
              <a:t>Incentive</a:t>
            </a:r>
            <a:r>
              <a:rPr lang="en-US" b="1" dirty="0"/>
              <a:t>$</a:t>
            </a:r>
            <a:r>
              <a:rPr lang="en-US" dirty="0"/>
              <a:t> are needed to promote the production of structured metadata characterizing epidemic datasets.</a:t>
            </a:r>
          </a:p>
          <a:p>
            <a:pPr marL="514350" indent="-514350">
              <a:buFont typeface="+mj-lt"/>
              <a:buAutoNum type="arabicPeriod"/>
            </a:pPr>
            <a:endParaRPr lang="en-US" dirty="0"/>
          </a:p>
        </p:txBody>
      </p:sp>
      <p:sp>
        <p:nvSpPr>
          <p:cNvPr id="3" name="Content Placeholder 2"/>
          <p:cNvSpPr>
            <a:spLocks noGrp="1"/>
          </p:cNvSpPr>
          <p:nvPr>
            <p:ph sz="half" idx="1"/>
          </p:nvPr>
        </p:nvSpPr>
        <p:spPr>
          <a:xfrm>
            <a:off x="488504" y="1402432"/>
            <a:ext cx="4392488" cy="4474840"/>
          </a:xfrm>
        </p:spPr>
        <p:txBody>
          <a:bodyPr/>
          <a:lstStyle/>
          <a:p>
            <a:pPr marL="514350" indent="-514350">
              <a:buFont typeface="+mj-lt"/>
              <a:buAutoNum type="arabicPeriod"/>
            </a:pPr>
            <a:r>
              <a:rPr lang="en-US" sz="2800" dirty="0" smtClean="0"/>
              <a:t>112 datasets and …</a:t>
            </a:r>
            <a:br>
              <a:rPr lang="en-US" sz="2800" dirty="0" smtClean="0"/>
            </a:br>
            <a:r>
              <a:rPr lang="en-US" b="1" dirty="0" smtClean="0"/>
              <a:t>none</a:t>
            </a:r>
            <a:r>
              <a:rPr lang="en-US" dirty="0" smtClean="0"/>
              <a:t> </a:t>
            </a:r>
            <a:r>
              <a:rPr lang="en-US" sz="2800" b="1" dirty="0" smtClean="0"/>
              <a:t>available from a repository</a:t>
            </a:r>
          </a:p>
          <a:p>
            <a:pPr marL="514350" indent="-514350">
              <a:buFont typeface="+mj-lt"/>
              <a:buAutoNum type="arabicPeriod"/>
            </a:pPr>
            <a:r>
              <a:rPr lang="en-US" dirty="0"/>
              <a:t>Having the datasets in public repositories, like the EM, would stimulate production of epidemic data as </a:t>
            </a:r>
            <a:r>
              <a:rPr lang="en-US" b="1" dirty="0"/>
              <a:t>linked open data</a:t>
            </a:r>
            <a:r>
              <a:rPr lang="en-US" dirty="0"/>
              <a:t> and enable </a:t>
            </a:r>
            <a:r>
              <a:rPr lang="en-US" b="1" dirty="0"/>
              <a:t>meta-analyses</a:t>
            </a:r>
            <a:r>
              <a:rPr lang="en-US" dirty="0"/>
              <a:t> in epidemiology</a:t>
            </a:r>
          </a:p>
          <a:p>
            <a:pPr marL="514350" indent="-514350">
              <a:buFont typeface="+mj-lt"/>
              <a:buAutoNum type="arabicPeriod"/>
            </a:pPr>
            <a:endParaRPr lang="en-US" sz="2800" b="1" dirty="0" smtClean="0"/>
          </a:p>
        </p:txBody>
      </p:sp>
    </p:spTree>
    <p:extLst>
      <p:ext uri="{BB962C8B-B14F-4D97-AF65-F5344CB8AC3E}">
        <p14:creationId xmlns:p14="http://schemas.microsoft.com/office/powerpoint/2010/main" val="387852864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Integration</a:t>
            </a:r>
            <a:endParaRPr lang="en-US" dirty="0"/>
          </a:p>
        </p:txBody>
      </p:sp>
      <p:sp>
        <p:nvSpPr>
          <p:cNvPr id="7" name="Text Placeholder 6"/>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31</a:t>
            </a:fld>
            <a:endParaRPr lang="en-US"/>
          </a:p>
        </p:txBody>
      </p:sp>
      <p:pic>
        <p:nvPicPr>
          <p:cNvPr id="8" name="Picture 7"/>
          <p:cNvPicPr>
            <a:picLocks noChangeAspect="1"/>
          </p:cNvPicPr>
          <p:nvPr/>
        </p:nvPicPr>
        <p:blipFill>
          <a:blip r:embed="rId2"/>
          <a:stretch>
            <a:fillRect/>
          </a:stretch>
        </p:blipFill>
        <p:spPr>
          <a:xfrm>
            <a:off x="848544" y="2564904"/>
            <a:ext cx="3583458" cy="648072"/>
          </a:xfrm>
          <a:prstGeom prst="rect">
            <a:avLst/>
          </a:prstGeom>
        </p:spPr>
      </p:pic>
      <p:pic>
        <p:nvPicPr>
          <p:cNvPr id="9" name="Picture 8"/>
          <p:cNvPicPr>
            <a:picLocks noChangeAspect="1"/>
          </p:cNvPicPr>
          <p:nvPr/>
        </p:nvPicPr>
        <p:blipFill>
          <a:blip r:embed="rId3"/>
          <a:stretch>
            <a:fillRect/>
          </a:stretch>
        </p:blipFill>
        <p:spPr>
          <a:xfrm>
            <a:off x="848544" y="3284984"/>
            <a:ext cx="2908300" cy="838200"/>
          </a:xfrm>
          <a:prstGeom prst="rect">
            <a:avLst/>
          </a:prstGeom>
        </p:spPr>
      </p:pic>
    </p:spTree>
    <p:extLst>
      <p:ext uri="{BB962C8B-B14F-4D97-AF65-F5344CB8AC3E}">
        <p14:creationId xmlns:p14="http://schemas.microsoft.com/office/powerpoint/2010/main" val="388365404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32</a:t>
            </a:fld>
            <a:endParaRPr lang="en-US"/>
          </a:p>
        </p:txBody>
      </p:sp>
      <p:pic>
        <p:nvPicPr>
          <p:cNvPr id="8" name="Picture 7"/>
          <p:cNvPicPr>
            <a:picLocks noChangeAspect="1"/>
          </p:cNvPicPr>
          <p:nvPr/>
        </p:nvPicPr>
        <p:blipFill>
          <a:blip r:embed="rId2"/>
          <a:stretch>
            <a:fillRect/>
          </a:stretch>
        </p:blipFill>
        <p:spPr>
          <a:xfrm>
            <a:off x="560512" y="116632"/>
            <a:ext cx="8765615" cy="6534726"/>
          </a:xfrm>
          <a:prstGeom prst="rect">
            <a:avLst/>
          </a:prstGeom>
        </p:spPr>
      </p:pic>
      <p:cxnSp>
        <p:nvCxnSpPr>
          <p:cNvPr id="13" name="Elbow Connector 12"/>
          <p:cNvCxnSpPr/>
          <p:nvPr/>
        </p:nvCxnSpPr>
        <p:spPr bwMode="auto">
          <a:xfrm>
            <a:off x="2072680" y="3573016"/>
            <a:ext cx="720080" cy="504056"/>
          </a:xfrm>
          <a:prstGeom prst="bentConnector3">
            <a:avLst>
              <a:gd name="adj1" fmla="val 50000"/>
            </a:avLst>
          </a:prstGeom>
          <a:noFill/>
          <a:ln w="9525" cap="flat" cmpd="sng" algn="ctr">
            <a:solidFill>
              <a:schemeClr val="tx1"/>
            </a:solidFill>
            <a:prstDash val="dash"/>
            <a:round/>
            <a:headEnd type="none" w="sm" len="sm"/>
            <a:tailEnd type="triangle"/>
          </a:ln>
          <a:effectLst/>
        </p:spPr>
      </p:cxnSp>
    </p:spTree>
    <p:extLst>
      <p:ext uri="{BB962C8B-B14F-4D97-AF65-F5344CB8AC3E}">
        <p14:creationId xmlns:p14="http://schemas.microsoft.com/office/powerpoint/2010/main" val="89276505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33</a:t>
            </a:fld>
            <a:endParaRPr lang="en-US"/>
          </a:p>
        </p:txBody>
      </p:sp>
      <p:pic>
        <p:nvPicPr>
          <p:cNvPr id="7" name="Picture 6"/>
          <p:cNvPicPr>
            <a:picLocks noChangeAspect="1"/>
          </p:cNvPicPr>
          <p:nvPr/>
        </p:nvPicPr>
        <p:blipFill>
          <a:blip r:embed="rId2"/>
          <a:stretch>
            <a:fillRect/>
          </a:stretch>
        </p:blipFill>
        <p:spPr>
          <a:xfrm>
            <a:off x="416496" y="1124744"/>
            <a:ext cx="9161760" cy="5184816"/>
          </a:xfrm>
          <a:prstGeom prst="rect">
            <a:avLst/>
          </a:prstGeom>
        </p:spPr>
      </p:pic>
      <p:sp>
        <p:nvSpPr>
          <p:cNvPr id="6" name="Title 5"/>
          <p:cNvSpPr>
            <a:spLocks noGrp="1"/>
          </p:cNvSpPr>
          <p:nvPr>
            <p:ph type="title"/>
          </p:nvPr>
        </p:nvSpPr>
        <p:spPr>
          <a:xfrm>
            <a:off x="2720752" y="44624"/>
            <a:ext cx="6696744" cy="1440160"/>
          </a:xfrm>
        </p:spPr>
        <p:txBody>
          <a:bodyPr/>
          <a:lstStyle/>
          <a:p>
            <a:r>
              <a:rPr lang="en-US" dirty="0" smtClean="0"/>
              <a:t>WP2 Integration</a:t>
            </a:r>
            <a:endParaRPr lang="en-US" dirty="0"/>
          </a:p>
        </p:txBody>
      </p:sp>
    </p:spTree>
    <p:extLst>
      <p:ext uri="{BB962C8B-B14F-4D97-AF65-F5344CB8AC3E}">
        <p14:creationId xmlns:p14="http://schemas.microsoft.com/office/powerpoint/2010/main" val="6433570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136" y="1412776"/>
            <a:ext cx="9906000" cy="5085433"/>
          </a:xfrm>
          <a:prstGeom prst="rect">
            <a:avLst/>
          </a:prstGeom>
        </p:spPr>
      </p:pic>
      <p:sp>
        <p:nvSpPr>
          <p:cNvPr id="2" name="Title 1"/>
          <p:cNvSpPr>
            <a:spLocks noGrp="1"/>
          </p:cNvSpPr>
          <p:nvPr>
            <p:ph type="title"/>
          </p:nvPr>
        </p:nvSpPr>
        <p:spPr>
          <a:xfrm>
            <a:off x="200472" y="15693"/>
            <a:ext cx="8420100" cy="1143000"/>
          </a:xfrm>
        </p:spPr>
        <p:txBody>
          <a:bodyPr/>
          <a:lstStyle/>
          <a:p>
            <a:pPr algn="l"/>
            <a:r>
              <a:rPr lang="en-US" dirty="0" smtClean="0"/>
              <a:t>WP5 </a:t>
            </a:r>
            <a:br>
              <a:rPr lang="en-US" dirty="0" smtClean="0"/>
            </a:br>
            <a:r>
              <a:rPr lang="en-US" dirty="0" smtClean="0"/>
              <a:t>Integration</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34</a:t>
            </a:fld>
            <a:endParaRPr lang="en-US"/>
          </a:p>
        </p:txBody>
      </p:sp>
      <p:pic>
        <p:nvPicPr>
          <p:cNvPr id="7" name="Picture 6"/>
          <p:cNvPicPr>
            <a:picLocks noChangeAspect="1"/>
          </p:cNvPicPr>
          <p:nvPr/>
        </p:nvPicPr>
        <p:blipFill>
          <a:blip r:embed="rId3"/>
          <a:stretch>
            <a:fillRect/>
          </a:stretch>
        </p:blipFill>
        <p:spPr>
          <a:xfrm>
            <a:off x="3608530" y="116632"/>
            <a:ext cx="6274146" cy="2348880"/>
          </a:xfrm>
          <a:prstGeom prst="rect">
            <a:avLst/>
          </a:prstGeom>
        </p:spPr>
      </p:pic>
    </p:spTree>
    <p:extLst>
      <p:ext uri="{BB962C8B-B14F-4D97-AF65-F5344CB8AC3E}">
        <p14:creationId xmlns:p14="http://schemas.microsoft.com/office/powerpoint/2010/main" val="137409527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Dissemination</a:t>
            </a:r>
            <a:endParaRPr lang="en-US" dirty="0"/>
          </a:p>
        </p:txBody>
      </p:sp>
      <p:sp>
        <p:nvSpPr>
          <p:cNvPr id="7" name="Text Placeholder 6"/>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35</a:t>
            </a:fld>
            <a:endParaRPr lang="en-US"/>
          </a:p>
        </p:txBody>
      </p:sp>
      <p:pic>
        <p:nvPicPr>
          <p:cNvPr id="8" name="Picture 7"/>
          <p:cNvPicPr>
            <a:picLocks noChangeAspect="1"/>
          </p:cNvPicPr>
          <p:nvPr/>
        </p:nvPicPr>
        <p:blipFill>
          <a:blip r:embed="rId2"/>
          <a:stretch>
            <a:fillRect/>
          </a:stretch>
        </p:blipFill>
        <p:spPr>
          <a:xfrm>
            <a:off x="848544" y="2564904"/>
            <a:ext cx="3583458" cy="648072"/>
          </a:xfrm>
          <a:prstGeom prst="rect">
            <a:avLst/>
          </a:prstGeom>
        </p:spPr>
      </p:pic>
      <p:pic>
        <p:nvPicPr>
          <p:cNvPr id="9" name="Picture 8"/>
          <p:cNvPicPr>
            <a:picLocks noChangeAspect="1"/>
          </p:cNvPicPr>
          <p:nvPr/>
        </p:nvPicPr>
        <p:blipFill>
          <a:blip r:embed="rId3"/>
          <a:stretch>
            <a:fillRect/>
          </a:stretch>
        </p:blipFill>
        <p:spPr>
          <a:xfrm>
            <a:off x="848544" y="3284984"/>
            <a:ext cx="2908300" cy="838200"/>
          </a:xfrm>
          <a:prstGeom prst="rect">
            <a:avLst/>
          </a:prstGeom>
        </p:spPr>
      </p:pic>
    </p:spTree>
    <p:extLst>
      <p:ext uri="{BB962C8B-B14F-4D97-AF65-F5344CB8AC3E}">
        <p14:creationId xmlns:p14="http://schemas.microsoft.com/office/powerpoint/2010/main" val="159509272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188640"/>
            <a:ext cx="8420100" cy="1143000"/>
          </a:xfrm>
        </p:spPr>
        <p:txBody>
          <a:bodyPr/>
          <a:lstStyle/>
          <a:p>
            <a:r>
              <a:rPr lang="en-US" dirty="0" smtClean="0"/>
              <a:t>Events – 4</a:t>
            </a:r>
            <a:r>
              <a:rPr lang="en-US" baseline="30000" dirty="0" smtClean="0"/>
              <a:t>th</a:t>
            </a:r>
            <a:r>
              <a:rPr lang="en-US" dirty="0" smtClean="0"/>
              <a:t> Period</a:t>
            </a:r>
            <a:endParaRPr lang="en-US" dirty="0"/>
          </a:p>
        </p:txBody>
      </p:sp>
      <p:sp>
        <p:nvSpPr>
          <p:cNvPr id="3" name="Content Placeholder 2"/>
          <p:cNvSpPr>
            <a:spLocks noGrp="1"/>
          </p:cNvSpPr>
          <p:nvPr>
            <p:ph idx="1"/>
          </p:nvPr>
        </p:nvSpPr>
        <p:spPr>
          <a:xfrm>
            <a:off x="704528" y="1268760"/>
            <a:ext cx="8420100" cy="4114800"/>
          </a:xfrm>
        </p:spPr>
        <p:txBody>
          <a:bodyPr/>
          <a:lstStyle/>
          <a:p>
            <a:r>
              <a:rPr lang="en-US" dirty="0" smtClean="0"/>
              <a:t>Participation in </a:t>
            </a:r>
            <a:r>
              <a:rPr lang="en-US" dirty="0" err="1" smtClean="0"/>
              <a:t>SemEval</a:t>
            </a:r>
            <a:r>
              <a:rPr lang="en-US" dirty="0" smtClean="0"/>
              <a:t> 2013</a:t>
            </a:r>
          </a:p>
          <a:p>
            <a:pPr lvl="1"/>
            <a:r>
              <a:rPr lang="en-US" dirty="0" smtClean="0"/>
              <a:t>Recognition of drug names using </a:t>
            </a:r>
            <a:r>
              <a:rPr lang="en-US" dirty="0" err="1" smtClean="0"/>
              <a:t>ChEBI</a:t>
            </a:r>
            <a:r>
              <a:rPr lang="en-US" dirty="0" smtClean="0"/>
              <a:t> (one of NERO’s ontologies)</a:t>
            </a:r>
          </a:p>
          <a:p>
            <a:pPr lvl="1"/>
            <a:r>
              <a:rPr lang="en-US" dirty="0" smtClean="0"/>
              <a:t>Best (macro-averaged) F1 in the MEDLINE test dataset annotation </a:t>
            </a:r>
          </a:p>
          <a:p>
            <a:r>
              <a:rPr lang="en-US" dirty="0" smtClean="0"/>
              <a:t>ICBO 2012</a:t>
            </a:r>
          </a:p>
          <a:p>
            <a:pPr lvl="1"/>
            <a:r>
              <a:rPr lang="en-US" dirty="0" smtClean="0"/>
              <a:t>1 paper</a:t>
            </a:r>
          </a:p>
          <a:p>
            <a:pPr lvl="1"/>
            <a:r>
              <a:rPr lang="en-US" dirty="0" smtClean="0"/>
              <a:t>Demoed the EM  and NERO annotator</a:t>
            </a:r>
          </a:p>
          <a:p>
            <a:r>
              <a:rPr lang="en-US" dirty="0" smtClean="0">
                <a:solidFill>
                  <a:srgbClr val="7F7F7F"/>
                </a:solidFill>
              </a:rPr>
              <a:t>Bioinformatics </a:t>
            </a:r>
            <a:r>
              <a:rPr lang="en-US" dirty="0">
                <a:solidFill>
                  <a:srgbClr val="7F7F7F"/>
                </a:solidFill>
              </a:rPr>
              <a:t>Open Days 2012. Braga</a:t>
            </a:r>
            <a:r>
              <a:rPr lang="en-US" dirty="0" smtClean="0">
                <a:solidFill>
                  <a:srgbClr val="7F7F7F"/>
                </a:solidFill>
              </a:rPr>
              <a:t>, Portugal</a:t>
            </a:r>
            <a:r>
              <a:rPr lang="en-US" dirty="0">
                <a:solidFill>
                  <a:srgbClr val="7F7F7F"/>
                </a:solidFill>
              </a:rPr>
              <a:t>. Poster </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36</a:t>
            </a:fld>
            <a:endParaRPr lang="en-US"/>
          </a:p>
        </p:txBody>
      </p:sp>
      <p:pic>
        <p:nvPicPr>
          <p:cNvPr id="6" name="Picture 5"/>
          <p:cNvPicPr>
            <a:picLocks noChangeAspect="1"/>
          </p:cNvPicPr>
          <p:nvPr/>
        </p:nvPicPr>
        <p:blipFill>
          <a:blip r:embed="rId2"/>
          <a:stretch>
            <a:fillRect/>
          </a:stretch>
        </p:blipFill>
        <p:spPr>
          <a:xfrm>
            <a:off x="8654211" y="2564904"/>
            <a:ext cx="907301" cy="1152128"/>
          </a:xfrm>
          <a:prstGeom prst="rect">
            <a:avLst/>
          </a:prstGeom>
        </p:spPr>
      </p:pic>
      <p:pic>
        <p:nvPicPr>
          <p:cNvPr id="8" name="Picture 7"/>
          <p:cNvPicPr>
            <a:picLocks noChangeAspect="1"/>
          </p:cNvPicPr>
          <p:nvPr/>
        </p:nvPicPr>
        <p:blipFill>
          <a:blip r:embed="rId3"/>
          <a:stretch>
            <a:fillRect/>
          </a:stretch>
        </p:blipFill>
        <p:spPr>
          <a:xfrm>
            <a:off x="7113240" y="4021971"/>
            <a:ext cx="2792760" cy="1207229"/>
          </a:xfrm>
          <a:prstGeom prst="rect">
            <a:avLst/>
          </a:prstGeom>
        </p:spPr>
      </p:pic>
    </p:spTree>
    <p:extLst>
      <p:ext uri="{BB962C8B-B14F-4D97-AF65-F5344CB8AC3E}">
        <p14:creationId xmlns:p14="http://schemas.microsoft.com/office/powerpoint/2010/main" val="210360398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260648"/>
            <a:ext cx="8420100" cy="1143000"/>
          </a:xfrm>
        </p:spPr>
        <p:txBody>
          <a:bodyPr/>
          <a:lstStyle/>
          <a:p>
            <a:r>
              <a:rPr lang="en-US" dirty="0" smtClean="0"/>
              <a:t>Publications  - 4</a:t>
            </a:r>
            <a:r>
              <a:rPr lang="en-US" baseline="30000" dirty="0" smtClean="0"/>
              <a:t>th</a:t>
            </a:r>
            <a:r>
              <a:rPr lang="en-US" dirty="0" smtClean="0"/>
              <a:t> Period (1) </a:t>
            </a:r>
            <a:endParaRPr lang="en-US" dirty="0"/>
          </a:p>
        </p:txBody>
      </p:sp>
      <p:sp>
        <p:nvSpPr>
          <p:cNvPr id="3" name="Content Placeholder 2"/>
          <p:cNvSpPr>
            <a:spLocks noGrp="1"/>
          </p:cNvSpPr>
          <p:nvPr>
            <p:ph idx="1"/>
          </p:nvPr>
        </p:nvSpPr>
        <p:spPr>
          <a:xfrm>
            <a:off x="742950" y="1268760"/>
            <a:ext cx="8420100" cy="4395192"/>
          </a:xfrm>
        </p:spPr>
        <p:txBody>
          <a:bodyPr/>
          <a:lstStyle/>
          <a:p>
            <a:pPr>
              <a:buFont typeface="+mj-lt"/>
              <a:buAutoNum type="arabicPeriod"/>
            </a:pPr>
            <a:r>
              <a:rPr lang="en-US" sz="1800" dirty="0" err="1"/>
              <a:t>João</a:t>
            </a:r>
            <a:r>
              <a:rPr lang="en-US" sz="1800" dirty="0"/>
              <a:t> </a:t>
            </a:r>
            <a:r>
              <a:rPr lang="en-US" sz="1800" dirty="0" err="1"/>
              <a:t>Zamite</a:t>
            </a:r>
            <a:r>
              <a:rPr lang="en-US" sz="1800" dirty="0"/>
              <a:t>, </a:t>
            </a:r>
            <a:r>
              <a:rPr lang="en-US" sz="1800" dirty="0" err="1"/>
              <a:t>Dulce</a:t>
            </a:r>
            <a:r>
              <a:rPr lang="en-US" sz="1800" dirty="0"/>
              <a:t> </a:t>
            </a:r>
            <a:r>
              <a:rPr lang="en-US" sz="1800" dirty="0" err="1"/>
              <a:t>Domingos</a:t>
            </a:r>
            <a:r>
              <a:rPr lang="en-US" sz="1800" dirty="0"/>
              <a:t>, Mário J. Silva, Carlos Santos. Group-Based Discretionary Access Control for Epidemiological Resources. </a:t>
            </a:r>
            <a:r>
              <a:rPr lang="en-US" sz="1800" b="1" dirty="0"/>
              <a:t>HCist'2013 - International Conference on Health and Social Care Information Systems and Technologies</a:t>
            </a:r>
            <a:r>
              <a:rPr lang="en-US" sz="1800" dirty="0"/>
              <a:t>. To be published on </a:t>
            </a:r>
            <a:r>
              <a:rPr lang="en-US" sz="1800" dirty="0" err="1"/>
              <a:t>Procedia</a:t>
            </a:r>
            <a:r>
              <a:rPr lang="en-US" sz="1800" dirty="0"/>
              <a:t> Technology, Elsevier. October 2013.</a:t>
            </a:r>
          </a:p>
          <a:p>
            <a:pPr>
              <a:buFont typeface="+mj-lt"/>
              <a:buAutoNum type="arabicPeriod"/>
            </a:pPr>
            <a:r>
              <a:rPr lang="en-US" sz="1800" dirty="0" err="1"/>
              <a:t>Catia</a:t>
            </a:r>
            <a:r>
              <a:rPr lang="en-US" sz="1800" dirty="0"/>
              <a:t> </a:t>
            </a:r>
            <a:r>
              <a:rPr lang="en-US" sz="1800" dirty="0" err="1"/>
              <a:t>Pesquita</a:t>
            </a:r>
            <a:r>
              <a:rPr lang="en-US" sz="1800" dirty="0"/>
              <a:t>, </a:t>
            </a:r>
            <a:r>
              <a:rPr lang="en-US" sz="1800" dirty="0" err="1"/>
              <a:t>João</a:t>
            </a:r>
            <a:r>
              <a:rPr lang="en-US" sz="1800" dirty="0"/>
              <a:t> Ferreira, Vera </a:t>
            </a:r>
            <a:r>
              <a:rPr lang="en-US" sz="1800" dirty="0" err="1"/>
              <a:t>Carvalho</a:t>
            </a:r>
            <a:r>
              <a:rPr lang="en-US" sz="1800" dirty="0"/>
              <a:t>, Francisco M </a:t>
            </a:r>
            <a:r>
              <a:rPr lang="en-US" sz="1800" dirty="0" err="1"/>
              <a:t>Couto</a:t>
            </a:r>
            <a:r>
              <a:rPr lang="en-US" sz="1800" dirty="0"/>
              <a:t>, Mário J Silva. Epidemiological resource identifiers and their semantics, where are they? </a:t>
            </a:r>
            <a:r>
              <a:rPr lang="en-US" sz="1800" b="1" dirty="0"/>
              <a:t>Submitted to PLOS One</a:t>
            </a:r>
            <a:r>
              <a:rPr lang="en-US" sz="1800" dirty="0"/>
              <a:t>, June 2013.</a:t>
            </a:r>
          </a:p>
          <a:p>
            <a:pPr>
              <a:buFont typeface="+mj-lt"/>
              <a:buAutoNum type="arabicPeriod"/>
            </a:pPr>
            <a:r>
              <a:rPr lang="en-US" sz="1800" dirty="0" err="1"/>
              <a:t>Catia</a:t>
            </a:r>
            <a:r>
              <a:rPr lang="en-US" sz="1800" dirty="0"/>
              <a:t> </a:t>
            </a:r>
            <a:r>
              <a:rPr lang="en-US" sz="1800" dirty="0" err="1"/>
              <a:t>Pesquita</a:t>
            </a:r>
            <a:r>
              <a:rPr lang="en-US" sz="1800" dirty="0"/>
              <a:t>, </a:t>
            </a:r>
            <a:r>
              <a:rPr lang="en-US" sz="1800" dirty="0" err="1"/>
              <a:t>João</a:t>
            </a:r>
            <a:r>
              <a:rPr lang="en-US" sz="1800" dirty="0"/>
              <a:t> D. Ferreira, Francisco M. </a:t>
            </a:r>
            <a:r>
              <a:rPr lang="en-US" sz="1800" dirty="0" err="1"/>
              <a:t>Couto</a:t>
            </a:r>
            <a:r>
              <a:rPr lang="en-US" sz="1800" dirty="0"/>
              <a:t>, Mário J. Silva. The Epidemiology Ontology: an ontology for the semantic annotation of epidemiology resources. </a:t>
            </a:r>
            <a:r>
              <a:rPr lang="en-US" sz="1800" b="1" dirty="0"/>
              <a:t>Submitted to JBMS Special </a:t>
            </a:r>
            <a:r>
              <a:rPr lang="en-US" sz="1800" b="1" dirty="0" smtClean="0"/>
              <a:t>Issue </a:t>
            </a:r>
            <a:r>
              <a:rPr lang="en-US" sz="1800" b="1" dirty="0"/>
              <a:t>on Ontology,</a:t>
            </a:r>
            <a:r>
              <a:rPr lang="en-US" sz="1800" dirty="0"/>
              <a:t> May 2013. </a:t>
            </a:r>
            <a:endParaRPr lang="en-US" sz="1800" dirty="0" smtClean="0"/>
          </a:p>
          <a:p>
            <a:pPr>
              <a:buFont typeface="+mj-lt"/>
              <a:buAutoNum type="arabicPeriod"/>
            </a:pPr>
            <a:r>
              <a:rPr lang="en-US" sz="1800" dirty="0" smtClean="0"/>
              <a:t>Tiago </a:t>
            </a:r>
            <a:r>
              <a:rPr lang="en-US" sz="1800" dirty="0" err="1"/>
              <a:t>Grego</a:t>
            </a:r>
            <a:r>
              <a:rPr lang="en-US" sz="1800" dirty="0"/>
              <a:t>, Francisco M. </a:t>
            </a:r>
            <a:r>
              <a:rPr lang="en-US" sz="1800" dirty="0" err="1"/>
              <a:t>Couto</a:t>
            </a:r>
            <a:r>
              <a:rPr lang="en-US" sz="1800" dirty="0"/>
              <a:t> 2013: Enhancement of Chemical Entity Identification in Text Using Semantic Similarity Validation. </a:t>
            </a:r>
            <a:r>
              <a:rPr lang="en-US" sz="1800" b="1" dirty="0"/>
              <a:t>PLOS ONE</a:t>
            </a:r>
            <a:r>
              <a:rPr lang="en-US" sz="1800" dirty="0"/>
              <a:t> 5(8), e62984</a:t>
            </a:r>
            <a:r>
              <a:rPr lang="en-US" sz="1800" dirty="0" smtClean="0"/>
              <a:t>.</a:t>
            </a:r>
            <a:endParaRPr lang="en-US" sz="1800" dirty="0"/>
          </a:p>
          <a:p>
            <a:pPr>
              <a:buFont typeface="+mj-lt"/>
              <a:buAutoNum type="arabicPeriod"/>
            </a:pPr>
            <a:r>
              <a:rPr lang="en-US" sz="1800" dirty="0" err="1"/>
              <a:t>João</a:t>
            </a:r>
            <a:r>
              <a:rPr lang="en-US" sz="1800" dirty="0"/>
              <a:t> Ferreira, Daniela </a:t>
            </a:r>
            <a:r>
              <a:rPr lang="en-US" sz="1800" dirty="0" err="1"/>
              <a:t>Paolotti</a:t>
            </a:r>
            <a:r>
              <a:rPr lang="en-US" sz="1800" dirty="0"/>
              <a:t>, Francisco </a:t>
            </a:r>
            <a:r>
              <a:rPr lang="en-US" sz="1800" dirty="0" err="1"/>
              <a:t>Couto</a:t>
            </a:r>
            <a:r>
              <a:rPr lang="en-US" sz="1800" dirty="0"/>
              <a:t>, Mário J. Silva 2012: On the usefulness of ontologies in epidemiologic research and practice. </a:t>
            </a:r>
            <a:r>
              <a:rPr lang="en-US" sz="1800" b="1" dirty="0" smtClean="0"/>
              <a:t>Journal </a:t>
            </a:r>
            <a:r>
              <a:rPr lang="en-US" sz="1800" b="1" dirty="0"/>
              <a:t>of Epidemiology and Community Health</a:t>
            </a:r>
            <a:r>
              <a:rPr lang="en-US" sz="1800" b="1" dirty="0" smtClean="0"/>
              <a:t>.</a:t>
            </a:r>
            <a:endParaRPr lang="en-US" sz="1800" dirty="0"/>
          </a:p>
          <a:p>
            <a:pPr>
              <a:buFont typeface="+mj-lt"/>
              <a:buAutoNum type="arabicPeriod"/>
            </a:pPr>
            <a:endParaRPr lang="en-US" sz="18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37</a:t>
            </a:fld>
            <a:endParaRPr lang="en-US"/>
          </a:p>
        </p:txBody>
      </p:sp>
    </p:spTree>
    <p:extLst>
      <p:ext uri="{BB962C8B-B14F-4D97-AF65-F5344CB8AC3E}">
        <p14:creationId xmlns:p14="http://schemas.microsoft.com/office/powerpoint/2010/main" val="65918986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Publications  - 4</a:t>
            </a:r>
            <a:r>
              <a:rPr lang="en-US" baseline="30000" dirty="0"/>
              <a:t>th</a:t>
            </a:r>
            <a:r>
              <a:rPr lang="en-US" dirty="0"/>
              <a:t> </a:t>
            </a:r>
            <a:r>
              <a:rPr lang="en-US" dirty="0" smtClean="0"/>
              <a:t>Period (2) </a:t>
            </a:r>
            <a:endParaRPr lang="en-US" dirty="0"/>
          </a:p>
        </p:txBody>
      </p:sp>
      <p:sp>
        <p:nvSpPr>
          <p:cNvPr id="3" name="Content Placeholder 2"/>
          <p:cNvSpPr>
            <a:spLocks noGrp="1"/>
          </p:cNvSpPr>
          <p:nvPr>
            <p:ph idx="1"/>
          </p:nvPr>
        </p:nvSpPr>
        <p:spPr/>
        <p:txBody>
          <a:bodyPr/>
          <a:lstStyle/>
          <a:p>
            <a:pPr marL="457200" indent="-457200">
              <a:buFont typeface="+mj-lt"/>
              <a:buAutoNum type="arabicPeriod" startAt="6"/>
            </a:pPr>
            <a:r>
              <a:rPr lang="en-US" sz="2000" dirty="0" err="1"/>
              <a:t>Catia</a:t>
            </a:r>
            <a:r>
              <a:rPr lang="en-US" sz="2000" dirty="0"/>
              <a:t> </a:t>
            </a:r>
            <a:r>
              <a:rPr lang="en-US" sz="2000" dirty="0" err="1"/>
              <a:t>Pesquita</a:t>
            </a:r>
            <a:r>
              <a:rPr lang="en-US" sz="2000" dirty="0"/>
              <a:t>, Francisco M. </a:t>
            </a:r>
            <a:r>
              <a:rPr lang="en-US" sz="2000" dirty="0" err="1"/>
              <a:t>Couto</a:t>
            </a:r>
            <a:r>
              <a:rPr lang="en-US" sz="2000" dirty="0"/>
              <a:t> 2012: Predicting the Extension of Biomedical Ontologies. </a:t>
            </a:r>
            <a:r>
              <a:rPr lang="en-US" sz="2000" b="1" dirty="0"/>
              <a:t>PLOS Computational Biology</a:t>
            </a:r>
            <a:r>
              <a:rPr lang="en-US" sz="2000" dirty="0"/>
              <a:t> 9(8), e1002630.</a:t>
            </a:r>
            <a:endParaRPr lang="en-US" sz="2000" dirty="0" smtClean="0"/>
          </a:p>
          <a:p>
            <a:pPr marL="457200" indent="-457200">
              <a:buFont typeface="+mj-lt"/>
              <a:buAutoNum type="arabicPeriod" startAt="6"/>
            </a:pPr>
            <a:r>
              <a:rPr lang="en-US" sz="2000" dirty="0" smtClean="0"/>
              <a:t>Francisco </a:t>
            </a:r>
            <a:r>
              <a:rPr lang="en-US" sz="2000" dirty="0"/>
              <a:t>M. </a:t>
            </a:r>
            <a:r>
              <a:rPr lang="en-US" sz="2000" dirty="0" err="1"/>
              <a:t>Couto</a:t>
            </a:r>
            <a:r>
              <a:rPr lang="en-US" sz="2000" dirty="0"/>
              <a:t>, </a:t>
            </a:r>
            <a:r>
              <a:rPr lang="en-US" sz="2000" dirty="0" err="1"/>
              <a:t>João</a:t>
            </a:r>
            <a:r>
              <a:rPr lang="en-US" sz="2000" dirty="0"/>
              <a:t> D. Ferreira, </a:t>
            </a:r>
            <a:r>
              <a:rPr lang="en-US" sz="2000" dirty="0" err="1"/>
              <a:t>João</a:t>
            </a:r>
            <a:r>
              <a:rPr lang="en-US" sz="2000" dirty="0"/>
              <a:t> </a:t>
            </a:r>
            <a:r>
              <a:rPr lang="en-US" sz="2000" dirty="0" err="1"/>
              <a:t>Zamite</a:t>
            </a:r>
            <a:r>
              <a:rPr lang="en-US" sz="2000" dirty="0"/>
              <a:t>, Carlos Santos, Tiago Posse, Paulo </a:t>
            </a:r>
            <a:r>
              <a:rPr lang="en-US" sz="2000" dirty="0" err="1"/>
              <a:t>Graça</a:t>
            </a:r>
            <a:r>
              <a:rPr lang="en-US" sz="2000" dirty="0"/>
              <a:t>, </a:t>
            </a:r>
            <a:r>
              <a:rPr lang="en-US" sz="2000" dirty="0" err="1"/>
              <a:t>Dulce</a:t>
            </a:r>
            <a:r>
              <a:rPr lang="en-US" sz="2000" dirty="0"/>
              <a:t> </a:t>
            </a:r>
            <a:r>
              <a:rPr lang="en-US" sz="2000" dirty="0" err="1"/>
              <a:t>Domingos</a:t>
            </a:r>
            <a:r>
              <a:rPr lang="en-US" sz="2000" dirty="0"/>
              <a:t>, Mário J. Silva, The Epidemic Marketplace Platform: towards semantic characterization of epidemiological resources using biomedical ontologies. International Conference on Biomedical Ontologies (ICBO) 2012.</a:t>
            </a:r>
          </a:p>
          <a:p>
            <a:pPr marL="457200" indent="-457200">
              <a:buFont typeface="+mj-lt"/>
              <a:buAutoNum type="arabicPeriod" startAt="6"/>
            </a:pPr>
            <a:r>
              <a:rPr lang="en-US" sz="2000" dirty="0" err="1"/>
              <a:t>João</a:t>
            </a:r>
            <a:r>
              <a:rPr lang="en-US" sz="2000" dirty="0"/>
              <a:t> D. Ferreira, </a:t>
            </a:r>
            <a:r>
              <a:rPr lang="en-US" sz="2000" dirty="0" err="1"/>
              <a:t>Catia</a:t>
            </a:r>
            <a:r>
              <a:rPr lang="en-US" sz="2000" dirty="0"/>
              <a:t> </a:t>
            </a:r>
            <a:r>
              <a:rPr lang="en-US" sz="2000" dirty="0" err="1"/>
              <a:t>Pesquita</a:t>
            </a:r>
            <a:r>
              <a:rPr lang="en-US" sz="2000" dirty="0"/>
              <a:t>, Francisco M. </a:t>
            </a:r>
            <a:r>
              <a:rPr lang="en-US" sz="2000" dirty="0" err="1"/>
              <a:t>Couto</a:t>
            </a:r>
            <a:r>
              <a:rPr lang="en-US" sz="2000" dirty="0"/>
              <a:t>, Mário J. Silva, Bringing epidemiology into the Semantic Web.  International Conference on Biomedical Ontologies (ICBO) 2012.</a:t>
            </a:r>
          </a:p>
          <a:p>
            <a:pPr marL="457200" indent="-457200">
              <a:buFont typeface="+mj-lt"/>
              <a:buAutoNum type="arabicPeriod" startAt="6"/>
            </a:pPr>
            <a:endParaRPr lang="en-US" sz="2000"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38</a:t>
            </a:fld>
            <a:endParaRPr lang="en-US"/>
          </a:p>
        </p:txBody>
      </p:sp>
    </p:spTree>
    <p:extLst>
      <p:ext uri="{BB962C8B-B14F-4D97-AF65-F5344CB8AC3E}">
        <p14:creationId xmlns:p14="http://schemas.microsoft.com/office/powerpoint/2010/main" val="24460602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Team &amp; Plans</a:t>
            </a:r>
            <a:endParaRPr lang="en-US" dirty="0"/>
          </a:p>
        </p:txBody>
      </p:sp>
      <p:sp>
        <p:nvSpPr>
          <p:cNvPr id="7" name="Text Placeholder 6"/>
          <p:cNvSpPr>
            <a:spLocks noGrp="1"/>
          </p:cNvSpPr>
          <p:nvPr>
            <p:ph type="body"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39</a:t>
            </a:fld>
            <a:endParaRPr lang="en-US"/>
          </a:p>
        </p:txBody>
      </p:sp>
      <p:pic>
        <p:nvPicPr>
          <p:cNvPr id="8" name="Picture 7"/>
          <p:cNvPicPr>
            <a:picLocks noChangeAspect="1"/>
          </p:cNvPicPr>
          <p:nvPr/>
        </p:nvPicPr>
        <p:blipFill>
          <a:blip r:embed="rId2"/>
          <a:stretch>
            <a:fillRect/>
          </a:stretch>
        </p:blipFill>
        <p:spPr>
          <a:xfrm>
            <a:off x="848544" y="2564904"/>
            <a:ext cx="3583458" cy="648072"/>
          </a:xfrm>
          <a:prstGeom prst="rect">
            <a:avLst/>
          </a:prstGeom>
        </p:spPr>
      </p:pic>
      <p:pic>
        <p:nvPicPr>
          <p:cNvPr id="9" name="Picture 8"/>
          <p:cNvPicPr>
            <a:picLocks noChangeAspect="1"/>
          </p:cNvPicPr>
          <p:nvPr/>
        </p:nvPicPr>
        <p:blipFill>
          <a:blip r:embed="rId3"/>
          <a:stretch>
            <a:fillRect/>
          </a:stretch>
        </p:blipFill>
        <p:spPr>
          <a:xfrm>
            <a:off x="848544" y="3284984"/>
            <a:ext cx="2908300" cy="838200"/>
          </a:xfrm>
          <a:prstGeom prst="rect">
            <a:avLst/>
          </a:prstGeom>
        </p:spPr>
      </p:pic>
    </p:spTree>
    <p:extLst>
      <p:ext uri="{BB962C8B-B14F-4D97-AF65-F5344CB8AC3E}">
        <p14:creationId xmlns:p14="http://schemas.microsoft.com/office/powerpoint/2010/main" val="28685754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60512" y="1714844"/>
            <a:ext cx="9018926" cy="4882508"/>
          </a:xfrm>
          <a:prstGeom prst="rect">
            <a:avLst/>
          </a:prstGeom>
        </p:spPr>
      </p:pic>
      <p:sp>
        <p:nvSpPr>
          <p:cNvPr id="2" name="Title 1"/>
          <p:cNvSpPr>
            <a:spLocks noGrp="1"/>
          </p:cNvSpPr>
          <p:nvPr>
            <p:ph type="title"/>
          </p:nvPr>
        </p:nvSpPr>
        <p:spPr>
          <a:xfrm>
            <a:off x="776536" y="332656"/>
            <a:ext cx="8420100" cy="1143000"/>
          </a:xfrm>
        </p:spPr>
        <p:txBody>
          <a:bodyPr/>
          <a:lstStyle/>
          <a:p>
            <a:r>
              <a:rPr lang="en-US" dirty="0" smtClean="0"/>
              <a:t>Conceptual Model </a:t>
            </a:r>
            <a:br>
              <a:rPr lang="en-US" dirty="0" smtClean="0"/>
            </a:br>
            <a:r>
              <a:rPr lang="en-US" dirty="0" smtClean="0"/>
              <a:t>of the EM Repository</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4</a:t>
            </a:fld>
            <a:endParaRPr lang="en-US"/>
          </a:p>
        </p:txBody>
      </p:sp>
    </p:spTree>
    <p:extLst>
      <p:ext uri="{BB962C8B-B14F-4D97-AF65-F5344CB8AC3E}">
        <p14:creationId xmlns:p14="http://schemas.microsoft.com/office/powerpoint/2010/main" val="412808645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FFCUL Team on WP3</a:t>
            </a:r>
            <a:endParaRPr lang="en-US" dirty="0"/>
          </a:p>
        </p:txBody>
      </p:sp>
      <p:sp>
        <p:nvSpPr>
          <p:cNvPr id="12" name="Content Placeholder 11"/>
          <p:cNvSpPr>
            <a:spLocks noGrp="1"/>
          </p:cNvSpPr>
          <p:nvPr>
            <p:ph idx="1"/>
          </p:nvPr>
        </p:nvSpPr>
        <p:spPr/>
        <p:txBody>
          <a:bodyPr/>
          <a:lstStyle/>
          <a:p>
            <a:r>
              <a:rPr lang="en-US" dirty="0" smtClean="0"/>
              <a:t>Mário J. Silva, </a:t>
            </a:r>
            <a:r>
              <a:rPr lang="en-US" dirty="0" err="1" smtClean="0"/>
              <a:t>Dulce</a:t>
            </a:r>
            <a:r>
              <a:rPr lang="en-US" dirty="0" smtClean="0"/>
              <a:t> </a:t>
            </a:r>
            <a:r>
              <a:rPr lang="en-US" dirty="0" err="1" smtClean="0"/>
              <a:t>Domingos</a:t>
            </a:r>
            <a:r>
              <a:rPr lang="en-US" dirty="0" smtClean="0"/>
              <a:t>, Francisco </a:t>
            </a:r>
            <a:r>
              <a:rPr lang="en-US" dirty="0" err="1" smtClean="0"/>
              <a:t>Couto</a:t>
            </a:r>
            <a:r>
              <a:rPr lang="en-US" dirty="0" smtClean="0"/>
              <a:t>, </a:t>
            </a:r>
            <a:r>
              <a:rPr lang="en-US" dirty="0" err="1"/>
              <a:t>Cátia</a:t>
            </a:r>
            <a:r>
              <a:rPr lang="en-US" dirty="0"/>
              <a:t> </a:t>
            </a:r>
            <a:r>
              <a:rPr lang="en-US" dirty="0" err="1" smtClean="0"/>
              <a:t>Pesquita</a:t>
            </a:r>
            <a:endParaRPr lang="en-US" dirty="0" smtClean="0"/>
          </a:p>
          <a:p>
            <a:r>
              <a:rPr lang="en-US" dirty="0" err="1"/>
              <a:t>João</a:t>
            </a:r>
            <a:r>
              <a:rPr lang="en-US" dirty="0"/>
              <a:t> </a:t>
            </a:r>
            <a:r>
              <a:rPr lang="en-US" dirty="0" err="1"/>
              <a:t>Zamite</a:t>
            </a:r>
            <a:r>
              <a:rPr lang="en-US" dirty="0"/>
              <a:t>, </a:t>
            </a:r>
            <a:r>
              <a:rPr lang="en-US" dirty="0" err="1"/>
              <a:t>João</a:t>
            </a:r>
            <a:r>
              <a:rPr lang="en-US" dirty="0"/>
              <a:t> </a:t>
            </a:r>
            <a:r>
              <a:rPr lang="en-US" dirty="0" smtClean="0"/>
              <a:t>Ferreira, Paulo </a:t>
            </a:r>
            <a:r>
              <a:rPr lang="en-US" dirty="0" err="1" smtClean="0"/>
              <a:t>Graça</a:t>
            </a:r>
            <a:r>
              <a:rPr lang="en-US" dirty="0" smtClean="0"/>
              <a:t>.</a:t>
            </a:r>
          </a:p>
          <a:p>
            <a:r>
              <a:rPr lang="en-US" dirty="0" smtClean="0"/>
              <a:t>Tiago Posse, Carlos Sousa</a:t>
            </a:r>
          </a:p>
          <a:p>
            <a:pPr marL="0" indent="0">
              <a:buNone/>
            </a:pPr>
            <a:r>
              <a:rPr lang="en-US" dirty="0" smtClean="0">
                <a:solidFill>
                  <a:schemeClr val="accent2"/>
                </a:solidFill>
              </a:rPr>
              <a:t>+</a:t>
            </a:r>
          </a:p>
          <a:p>
            <a:r>
              <a:rPr lang="en-US" dirty="0" smtClean="0">
                <a:solidFill>
                  <a:schemeClr val="accent2"/>
                </a:solidFill>
              </a:rPr>
              <a:t>Vera </a:t>
            </a:r>
            <a:r>
              <a:rPr lang="en-US" dirty="0" err="1" smtClean="0">
                <a:solidFill>
                  <a:schemeClr val="accent2"/>
                </a:solidFill>
              </a:rPr>
              <a:t>Carvalho</a:t>
            </a:r>
            <a:r>
              <a:rPr lang="en-US" dirty="0" smtClean="0">
                <a:solidFill>
                  <a:schemeClr val="accent2"/>
                </a:solidFill>
              </a:rPr>
              <a:t>, Hugo Santos (3 months)</a:t>
            </a:r>
            <a:endParaRPr lang="en-US" dirty="0">
              <a:solidFill>
                <a:schemeClr val="accent2"/>
              </a:solidFill>
            </a:endParaRPr>
          </a:p>
        </p:txBody>
      </p:sp>
      <p:sp>
        <p:nvSpPr>
          <p:cNvPr id="7" name="Footer Placeholder 6"/>
          <p:cNvSpPr>
            <a:spLocks noGrp="1"/>
          </p:cNvSpPr>
          <p:nvPr>
            <p:ph type="ftr" sz="quarter" idx="11"/>
          </p:nvPr>
        </p:nvSpPr>
        <p:spPr/>
        <p:txBody>
          <a:bodyPr/>
          <a:lstStyle/>
          <a:p>
            <a:r>
              <a:rPr lang="en-US" smtClean="0"/>
              <a:t>13 September 2013 - Epiwork Final Review, Torino</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40</a:t>
            </a:fld>
            <a:endParaRPr lang="en-US"/>
          </a:p>
        </p:txBody>
      </p:sp>
    </p:spTree>
    <p:extLst>
      <p:ext uri="{BB962C8B-B14F-4D97-AF65-F5344CB8AC3E}">
        <p14:creationId xmlns:p14="http://schemas.microsoft.com/office/powerpoint/2010/main" val="354045074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Plans</a:t>
            </a:r>
            <a:endParaRPr lang="en-US" dirty="0"/>
          </a:p>
        </p:txBody>
      </p:sp>
      <p:sp>
        <p:nvSpPr>
          <p:cNvPr id="3" name="Content Placeholder 2"/>
          <p:cNvSpPr>
            <a:spLocks noGrp="1"/>
          </p:cNvSpPr>
          <p:nvPr>
            <p:ph idx="1"/>
          </p:nvPr>
        </p:nvSpPr>
        <p:spPr/>
        <p:txBody>
          <a:bodyPr/>
          <a:lstStyle/>
          <a:p>
            <a:r>
              <a:rPr lang="en-US" dirty="0" smtClean="0"/>
              <a:t>Epidemic Marketplace as part of an ESFRI</a:t>
            </a:r>
          </a:p>
          <a:p>
            <a:r>
              <a:rPr lang="en-US" dirty="0" smtClean="0"/>
              <a:t>Basis for H2020 supported RI?</a:t>
            </a:r>
          </a:p>
          <a:p>
            <a:pPr lvl="1"/>
            <a:r>
              <a:rPr lang="en-US" dirty="0" smtClean="0"/>
              <a:t>Jointly with the Computational Platform, make it the basis for a </a:t>
            </a:r>
            <a:r>
              <a:rPr lang="en-US" b="1" dirty="0" smtClean="0"/>
              <a:t>Virtual Research Environment on Epidemic </a:t>
            </a:r>
            <a:r>
              <a:rPr lang="en-US" b="1" dirty="0" smtClean="0"/>
              <a:t>Modeling</a:t>
            </a:r>
            <a:endParaRPr lang="en-US" b="1" dirty="0" smtClean="0"/>
          </a:p>
          <a:p>
            <a:r>
              <a:rPr lang="en-US" dirty="0" smtClean="0"/>
              <a:t>Seek helpers for Building Community</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41</a:t>
            </a:fld>
            <a:endParaRPr lang="en-US"/>
          </a:p>
        </p:txBody>
      </p:sp>
    </p:spTree>
    <p:extLst>
      <p:ext uri="{BB962C8B-B14F-4D97-AF65-F5344CB8AC3E}">
        <p14:creationId xmlns:p14="http://schemas.microsoft.com/office/powerpoint/2010/main" val="264235465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V3.epimarketplace.net</a:t>
            </a:r>
            <a:endParaRPr lang="en-US" dirty="0"/>
          </a:p>
        </p:txBody>
      </p:sp>
      <p:pic>
        <p:nvPicPr>
          <p:cNvPr id="6" name="Picture 5"/>
          <p:cNvPicPr>
            <a:picLocks noChangeAspect="1"/>
          </p:cNvPicPr>
          <p:nvPr/>
        </p:nvPicPr>
        <p:blipFill>
          <a:blip r:embed="rId2"/>
          <a:stretch>
            <a:fillRect/>
          </a:stretch>
        </p:blipFill>
        <p:spPr>
          <a:xfrm>
            <a:off x="344488" y="0"/>
            <a:ext cx="9445706" cy="6858000"/>
          </a:xfrm>
          <a:prstGeom prst="rect">
            <a:avLst/>
          </a:prstGeom>
        </p:spPr>
      </p:pic>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42</a:t>
            </a:fld>
            <a:endParaRPr lang="en-US"/>
          </a:p>
        </p:txBody>
      </p:sp>
      <p:sp>
        <p:nvSpPr>
          <p:cNvPr id="3" name="TextBox 2"/>
          <p:cNvSpPr txBox="1"/>
          <p:nvPr/>
        </p:nvSpPr>
        <p:spPr>
          <a:xfrm>
            <a:off x="3728864" y="620688"/>
            <a:ext cx="5904656" cy="52322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800" dirty="0" err="1" smtClean="0">
                <a:latin typeface="Courier"/>
                <a:cs typeface="Courier"/>
              </a:rPr>
              <a:t>www.epimarketplace.net</a:t>
            </a:r>
            <a:endParaRPr lang="en-US" sz="2800" dirty="0">
              <a:latin typeface="Courier"/>
              <a:cs typeface="Courier"/>
            </a:endParaRPr>
          </a:p>
        </p:txBody>
      </p:sp>
    </p:spTree>
    <p:extLst>
      <p:ext uri="{BB962C8B-B14F-4D97-AF65-F5344CB8AC3E}">
        <p14:creationId xmlns:p14="http://schemas.microsoft.com/office/powerpoint/2010/main" val="272475039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Timelime</a:t>
            </a:r>
            <a:r>
              <a:rPr lang="en-US" dirty="0" smtClean="0"/>
              <a:t> of EM Releases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91290211"/>
              </p:ext>
            </p:extLst>
          </p:nvPr>
        </p:nvGraphicFramePr>
        <p:xfrm>
          <a:off x="272480" y="2204864"/>
          <a:ext cx="9433048" cy="1850504"/>
        </p:xfrm>
        <a:graphic>
          <a:graphicData uri="http://schemas.openxmlformats.org/drawingml/2006/table">
            <a:tbl>
              <a:tblPr firstRow="1" bandRow="1">
                <a:tableStyleId>{5C22544A-7EE6-4342-B048-85BDC9FD1C3A}</a:tableStyleId>
              </a:tblPr>
              <a:tblGrid>
                <a:gridCol w="1606083"/>
                <a:gridCol w="1525779"/>
                <a:gridCol w="3996930"/>
                <a:gridCol w="2304256"/>
              </a:tblGrid>
              <a:tr h="370840">
                <a:tc>
                  <a:txBody>
                    <a:bodyPr/>
                    <a:lstStyle/>
                    <a:p>
                      <a:r>
                        <a:rPr lang="en-US" sz="2400" dirty="0" smtClean="0"/>
                        <a:t>Date</a:t>
                      </a:r>
                      <a:endParaRPr lang="en-US" sz="2400" dirty="0"/>
                    </a:p>
                  </a:txBody>
                  <a:tcPr/>
                </a:tc>
                <a:tc>
                  <a:txBody>
                    <a:bodyPr/>
                    <a:lstStyle/>
                    <a:p>
                      <a:r>
                        <a:rPr lang="en-US" sz="2400" dirty="0" smtClean="0"/>
                        <a:t>Release</a:t>
                      </a:r>
                      <a:endParaRPr lang="en-US" sz="2400" dirty="0"/>
                    </a:p>
                  </a:txBody>
                  <a:tcPr/>
                </a:tc>
                <a:tc>
                  <a:txBody>
                    <a:bodyPr/>
                    <a:lstStyle/>
                    <a:p>
                      <a:r>
                        <a:rPr lang="en-US" sz="2400" dirty="0" smtClean="0"/>
                        <a:t>Event</a:t>
                      </a:r>
                      <a:endParaRPr lang="en-US" sz="2400" dirty="0"/>
                    </a:p>
                  </a:txBody>
                  <a:tcPr/>
                </a:tc>
                <a:tc>
                  <a:txBody>
                    <a:bodyPr/>
                    <a:lstStyle/>
                    <a:p>
                      <a:r>
                        <a:rPr lang="en-US" sz="2400" dirty="0" smtClean="0"/>
                        <a:t>Documents</a:t>
                      </a:r>
                      <a:endParaRPr lang="en-US" sz="2400" dirty="0"/>
                    </a:p>
                  </a:txBody>
                  <a:tcPr/>
                </a:tc>
              </a:tr>
              <a:tr h="478904">
                <a:tc>
                  <a:txBody>
                    <a:bodyPr/>
                    <a:lstStyle/>
                    <a:p>
                      <a:r>
                        <a:rPr lang="en-US" sz="2400" dirty="0" smtClean="0"/>
                        <a:t>Nov</a:t>
                      </a:r>
                      <a:r>
                        <a:rPr lang="en-US" sz="2400" baseline="0" dirty="0" smtClean="0"/>
                        <a:t> 2011</a:t>
                      </a:r>
                      <a:endParaRPr lang="en-US" sz="2400" dirty="0"/>
                    </a:p>
                  </a:txBody>
                  <a:tcPr/>
                </a:tc>
                <a:tc>
                  <a:txBody>
                    <a:bodyPr/>
                    <a:lstStyle/>
                    <a:p>
                      <a:r>
                        <a:rPr lang="en-US" sz="2400" dirty="0" smtClean="0"/>
                        <a:t>V1.0</a:t>
                      </a:r>
                    </a:p>
                  </a:txBody>
                  <a:tcPr/>
                </a:tc>
                <a:tc>
                  <a:txBody>
                    <a:bodyPr/>
                    <a:lstStyle/>
                    <a:p>
                      <a:r>
                        <a:rPr lang="en-US" sz="2400" dirty="0" smtClean="0"/>
                        <a:t>(CO) </a:t>
                      </a:r>
                      <a:r>
                        <a:rPr lang="en-US" sz="2400" dirty="0" err="1" smtClean="0"/>
                        <a:t>Epiwork</a:t>
                      </a:r>
                      <a:r>
                        <a:rPr lang="en-US" sz="2400" baseline="0" dirty="0" smtClean="0"/>
                        <a:t> Meeting </a:t>
                      </a:r>
                      <a:endParaRPr lang="en-US" sz="2400" dirty="0"/>
                    </a:p>
                  </a:txBody>
                  <a:tcPr/>
                </a:tc>
                <a:tc>
                  <a:txBody>
                    <a:bodyPr/>
                    <a:lstStyle/>
                    <a:p>
                      <a:r>
                        <a:rPr lang="en-US" sz="2400" dirty="0" smtClean="0"/>
                        <a:t>D3.3</a:t>
                      </a:r>
                      <a:endParaRPr lang="en-US" sz="2400" dirty="0"/>
                    </a:p>
                  </a:txBody>
                  <a:tcPr/>
                </a:tc>
              </a:tr>
              <a:tr h="370840">
                <a:tc>
                  <a:txBody>
                    <a:bodyPr/>
                    <a:lstStyle/>
                    <a:p>
                      <a:r>
                        <a:rPr lang="en-US" sz="2400" dirty="0" smtClean="0"/>
                        <a:t>Jan</a:t>
                      </a:r>
                      <a:r>
                        <a:rPr lang="en-US" sz="2400" baseline="0" dirty="0" smtClean="0"/>
                        <a:t> 2012 </a:t>
                      </a:r>
                      <a:endParaRPr lang="en-US" sz="2400" dirty="0"/>
                    </a:p>
                  </a:txBody>
                  <a:tcPr/>
                </a:tc>
                <a:tc>
                  <a:txBody>
                    <a:bodyPr/>
                    <a:lstStyle/>
                    <a:p>
                      <a:r>
                        <a:rPr lang="en-US" sz="2400" dirty="0" smtClean="0"/>
                        <a:t>V2.0</a:t>
                      </a:r>
                      <a:endParaRPr lang="en-US" sz="2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(PU) @ 1</a:t>
                      </a:r>
                      <a:r>
                        <a:rPr lang="en-US" sz="2400" baseline="30000" dirty="0" smtClean="0"/>
                        <a:t>st</a:t>
                      </a:r>
                      <a:r>
                        <a:rPr lang="en-US" sz="2400" dirty="0" smtClean="0"/>
                        <a:t> </a:t>
                      </a:r>
                      <a:r>
                        <a:rPr lang="en-US" sz="2400" dirty="0" err="1" smtClean="0"/>
                        <a:t>Epiwork</a:t>
                      </a:r>
                      <a:r>
                        <a:rPr lang="en-US" sz="2400" dirty="0" smtClean="0"/>
                        <a:t> Workshop</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D3.4</a:t>
                      </a:r>
                    </a:p>
                  </a:txBody>
                  <a:tcPr/>
                </a:tc>
              </a:tr>
              <a:tr h="370840">
                <a:tc>
                  <a:txBody>
                    <a:bodyPr/>
                    <a:lstStyle/>
                    <a:p>
                      <a:r>
                        <a:rPr lang="en-US" sz="2400" dirty="0" smtClean="0"/>
                        <a:t>May</a:t>
                      </a:r>
                      <a:r>
                        <a:rPr lang="en-US" sz="2400" baseline="0" dirty="0" smtClean="0"/>
                        <a:t> 2013</a:t>
                      </a:r>
                      <a:endParaRPr lang="en-US" sz="2400" dirty="0"/>
                    </a:p>
                  </a:txBody>
                  <a:tcPr/>
                </a:tc>
                <a:tc>
                  <a:txBody>
                    <a:bodyPr/>
                    <a:lstStyle/>
                    <a:p>
                      <a:r>
                        <a:rPr lang="en-US" sz="2400" dirty="0" smtClean="0"/>
                        <a:t>V3.0</a:t>
                      </a:r>
                      <a:endParaRPr lang="en-US" sz="2400" dirty="0"/>
                    </a:p>
                  </a:txBody>
                  <a:tcPr/>
                </a:tc>
                <a:tc>
                  <a:txBody>
                    <a:bodyPr/>
                    <a:lstStyle/>
                    <a:p>
                      <a:r>
                        <a:rPr lang="en-US" sz="2400" dirty="0" smtClean="0"/>
                        <a:t>@ 2</a:t>
                      </a:r>
                      <a:r>
                        <a:rPr lang="en-US" sz="2400" baseline="30000" dirty="0" smtClean="0"/>
                        <a:t>nd</a:t>
                      </a:r>
                      <a:r>
                        <a:rPr lang="en-US" sz="2400" dirty="0" smtClean="0"/>
                        <a:t> </a:t>
                      </a:r>
                      <a:r>
                        <a:rPr lang="en-US" sz="2400" dirty="0" err="1" smtClean="0"/>
                        <a:t>Epiwork</a:t>
                      </a:r>
                      <a:r>
                        <a:rPr lang="en-US" sz="2400" baseline="0" dirty="0" smtClean="0"/>
                        <a:t> Workshop</a:t>
                      </a:r>
                      <a:endParaRPr lang="en-US" sz="2400" dirty="0"/>
                    </a:p>
                  </a:txBody>
                  <a:tcPr/>
                </a:tc>
                <a:tc>
                  <a:txBody>
                    <a:bodyPr/>
                    <a:lstStyle/>
                    <a:p>
                      <a:r>
                        <a:rPr lang="en-US" sz="2400" dirty="0" smtClean="0"/>
                        <a:t>D3.6 (</a:t>
                      </a:r>
                      <a:r>
                        <a:rPr lang="en-US" sz="2400" dirty="0" err="1" smtClean="0"/>
                        <a:t>jul</a:t>
                      </a:r>
                      <a:r>
                        <a:rPr lang="en-US" sz="2400" dirty="0" smtClean="0"/>
                        <a:t> 2013)</a:t>
                      </a:r>
                      <a:endParaRPr lang="en-US" sz="2400" dirty="0"/>
                    </a:p>
                  </a:txBody>
                  <a:tcPr/>
                </a:tc>
              </a:tr>
            </a:tbl>
          </a:graphicData>
        </a:graphic>
      </p:graphicFrame>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a:t>
            </a:fld>
            <a:endParaRPr lang="en-US"/>
          </a:p>
        </p:txBody>
      </p:sp>
    </p:spTree>
    <p:extLst>
      <p:ext uri="{BB962C8B-B14F-4D97-AF65-F5344CB8AC3E}">
        <p14:creationId xmlns:p14="http://schemas.microsoft.com/office/powerpoint/2010/main" val="6016150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smtClean="0"/>
              <a:t>EM v1.epimarketplace.net</a:t>
            </a:r>
            <a:endParaRPr lang="pt-PT"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6</a:t>
            </a:fld>
            <a:endParaRPr lang="en-US"/>
          </a:p>
        </p:txBody>
      </p:sp>
      <p:pic>
        <p:nvPicPr>
          <p:cNvPr id="7" name="Picture 6"/>
          <p:cNvPicPr/>
          <p:nvPr/>
        </p:nvPicPr>
        <p:blipFill>
          <a:blip r:embed="rId3"/>
          <a:srcRect l="7998" t="13725" r="8924" b="8380"/>
          <a:stretch>
            <a:fillRect/>
          </a:stretch>
        </p:blipFill>
        <p:spPr bwMode="auto">
          <a:xfrm>
            <a:off x="660400" y="304801"/>
            <a:ext cx="8832850" cy="5867400"/>
          </a:xfrm>
          <a:prstGeom prst="rect">
            <a:avLst/>
          </a:prstGeom>
          <a:noFill/>
          <a:ln w="9525">
            <a:noFill/>
            <a:miter lim="800000"/>
            <a:headEnd/>
            <a:tailEnd/>
          </a:ln>
        </p:spPr>
      </p:pic>
      <p:sp>
        <p:nvSpPr>
          <p:cNvPr id="8" name="Rounded Rectangle 7"/>
          <p:cNvSpPr/>
          <p:nvPr/>
        </p:nvSpPr>
        <p:spPr bwMode="auto">
          <a:xfrm rot="21187644">
            <a:off x="5005425" y="3679075"/>
            <a:ext cx="4304080" cy="1134677"/>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err="1" smtClean="0">
                <a:solidFill>
                  <a:srgbClr val="FF0000"/>
                </a:solidFill>
                <a:latin typeface="Arial"/>
                <a:cs typeface="Arial"/>
              </a:rPr>
              <a:t>Initial</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Graphic</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Style</a:t>
            </a:r>
            <a:endParaRPr lang="pt-PT" sz="3200" b="1" dirty="0" smtClean="0">
              <a:solidFill>
                <a:srgbClr val="FF0000"/>
              </a:solidFill>
              <a:latin typeface="Arial"/>
              <a:cs typeface="Arial"/>
            </a:endParaRPr>
          </a:p>
          <a:p>
            <a:pPr marL="0" marR="0" indent="0" defTabSz="914400" rtl="0" eaLnBrk="1" fontAlgn="base" latinLnBrk="0" hangingPunct="1">
              <a:lnSpc>
                <a:spcPct val="100000"/>
              </a:lnSpc>
              <a:spcBef>
                <a:spcPct val="0"/>
              </a:spcBef>
              <a:spcAft>
                <a:spcPct val="0"/>
              </a:spcAft>
              <a:buClrTx/>
              <a:buSzTx/>
              <a:buFontTx/>
              <a:buNone/>
              <a:tabLst/>
            </a:pPr>
            <a:r>
              <a:rPr kumimoji="0" lang="pt-PT" sz="2800" b="1" i="0" u="none" strike="noStrike" cap="none" normalizeH="0" baseline="0" dirty="0" smtClean="0">
                <a:ln>
                  <a:noFill/>
                </a:ln>
                <a:solidFill>
                  <a:srgbClr val="FF0000"/>
                </a:solidFill>
                <a:effectLst/>
                <a:latin typeface="Arial"/>
                <a:cs typeface="Arial"/>
              </a:rPr>
              <a:t>Consortium</a:t>
            </a:r>
            <a:r>
              <a:rPr kumimoji="0" lang="pt-PT" sz="2800" b="1" i="0" u="none" strike="noStrike" cap="none" normalizeH="0" dirty="0" smtClean="0">
                <a:ln>
                  <a:noFill/>
                </a:ln>
                <a:solidFill>
                  <a:srgbClr val="FF0000"/>
                </a:solidFill>
                <a:effectLst/>
                <a:latin typeface="Arial"/>
                <a:cs typeface="Arial"/>
              </a:rPr>
              <a:t> </a:t>
            </a:r>
            <a:r>
              <a:rPr kumimoji="0" lang="pt-PT" sz="2800" b="1" i="0" u="none" strike="noStrike" cap="none" normalizeH="0" baseline="0" dirty="0" smtClean="0">
                <a:ln>
                  <a:noFill/>
                </a:ln>
                <a:solidFill>
                  <a:srgbClr val="FF0000"/>
                </a:solidFill>
                <a:effectLst/>
                <a:latin typeface="Arial"/>
                <a:cs typeface="Arial"/>
              </a:rPr>
              <a:t>use </a:t>
            </a:r>
            <a:r>
              <a:rPr kumimoji="0" lang="pt-PT" sz="2800" b="1" i="0" u="none" strike="noStrike" cap="none" normalizeH="0" baseline="0" dirty="0" err="1" smtClean="0">
                <a:ln>
                  <a:noFill/>
                </a:ln>
                <a:solidFill>
                  <a:srgbClr val="FF0000"/>
                </a:solidFill>
                <a:effectLst/>
                <a:latin typeface="Arial"/>
                <a:cs typeface="Arial"/>
              </a:rPr>
              <a:t>only</a:t>
            </a:r>
            <a:endParaRPr kumimoji="0" lang="pt-PT" sz="2800" b="1" i="0" u="none" strike="noStrike" cap="none" normalizeH="0" baseline="0" dirty="0">
              <a:ln>
                <a:noFill/>
              </a:ln>
              <a:solidFill>
                <a:srgbClr val="FF0000"/>
              </a:solidFill>
              <a:effectLst/>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PT" dirty="0" smtClean="0"/>
              <a:t>EM</a:t>
            </a:r>
            <a:r>
              <a:rPr lang="pt-PT" baseline="0" dirty="0" smtClean="0"/>
              <a:t> v1 2nd </a:t>
            </a:r>
            <a:r>
              <a:rPr lang="pt-PT" baseline="0" dirty="0" err="1" smtClean="0"/>
              <a:t>year</a:t>
            </a:r>
            <a:endParaRPr lang="pt-PT" dirty="0"/>
          </a:p>
        </p:txBody>
      </p:sp>
      <p:sp>
        <p:nvSpPr>
          <p:cNvPr id="7" name="Footer Placeholder 6"/>
          <p:cNvSpPr>
            <a:spLocks noGrp="1"/>
          </p:cNvSpPr>
          <p:nvPr>
            <p:ph type="ftr" sz="quarter" idx="11"/>
          </p:nvPr>
        </p:nvSpPr>
        <p:spPr/>
        <p:txBody>
          <a:bodyPr/>
          <a:lstStyle/>
          <a:p>
            <a:r>
              <a:rPr lang="en-US" smtClean="0"/>
              <a:t>13 September 2013 - Epiwork Final Review, Torino</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7</a:t>
            </a:fld>
            <a:endParaRPr lang="en-US"/>
          </a:p>
        </p:txBody>
      </p:sp>
      <p:pic>
        <p:nvPicPr>
          <p:cNvPr id="11" name="Picture 10"/>
          <p:cNvPicPr>
            <a:picLocks noChangeAspect="1"/>
          </p:cNvPicPr>
          <p:nvPr/>
        </p:nvPicPr>
        <p:blipFill>
          <a:blip r:embed="rId2"/>
          <a:stretch>
            <a:fillRect/>
          </a:stretch>
        </p:blipFill>
        <p:spPr>
          <a:xfrm>
            <a:off x="228600" y="152400"/>
            <a:ext cx="9380895" cy="6477000"/>
          </a:xfrm>
          <a:prstGeom prst="rect">
            <a:avLst/>
          </a:prstGeom>
        </p:spPr>
      </p:pic>
      <p:sp>
        <p:nvSpPr>
          <p:cNvPr id="9" name="Rounded Rectangle 8"/>
          <p:cNvSpPr/>
          <p:nvPr/>
        </p:nvSpPr>
        <p:spPr bwMode="auto">
          <a:xfrm rot="21187644">
            <a:off x="4797154" y="2233638"/>
            <a:ext cx="4384186" cy="1269044"/>
          </a:xfrm>
          <a:prstGeom prst="roundRect">
            <a:avLst/>
          </a:prstGeom>
          <a:noFill/>
          <a:ln w="38100" cap="flat" cmpd="sng" algn="ctr">
            <a:solidFill>
              <a:srgbClr val="FFFF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smtClean="0">
                <a:solidFill>
                  <a:srgbClr val="FFFF00"/>
                </a:solidFill>
                <a:latin typeface="Arial"/>
                <a:cs typeface="Arial"/>
              </a:rPr>
              <a:t>V1.0 </a:t>
            </a:r>
            <a:r>
              <a:rPr lang="pt-PT" sz="3200" b="1" dirty="0" err="1" smtClean="0">
                <a:solidFill>
                  <a:srgbClr val="FFFF00"/>
                </a:solidFill>
                <a:latin typeface="Arial"/>
                <a:cs typeface="Arial"/>
              </a:rPr>
              <a:t>Graphic</a:t>
            </a:r>
            <a:r>
              <a:rPr lang="pt-PT" sz="3200" b="1" dirty="0" smtClean="0">
                <a:solidFill>
                  <a:srgbClr val="FFFF00"/>
                </a:solidFill>
                <a:latin typeface="Arial"/>
                <a:cs typeface="Arial"/>
              </a:rPr>
              <a:t> </a:t>
            </a:r>
            <a:r>
              <a:rPr lang="pt-PT" sz="3200" b="1" dirty="0" err="1" smtClean="0">
                <a:solidFill>
                  <a:srgbClr val="FFFF00"/>
                </a:solidFill>
                <a:latin typeface="Arial"/>
                <a:cs typeface="Arial"/>
              </a:rPr>
              <a:t>Style</a:t>
            </a:r>
            <a:endParaRPr lang="pt-PT" sz="3200" b="1" dirty="0" smtClean="0">
              <a:solidFill>
                <a:srgbClr val="FFFF00"/>
              </a:solidFill>
              <a:latin typeface="Arial"/>
              <a:cs typeface="Arial"/>
            </a:endParaRPr>
          </a:p>
          <a:p>
            <a:pPr marL="0" marR="0" indent="0" defTabSz="914400" rtl="0" eaLnBrk="1" fontAlgn="base" latinLnBrk="0" hangingPunct="1">
              <a:lnSpc>
                <a:spcPct val="100000"/>
              </a:lnSpc>
              <a:spcBef>
                <a:spcPct val="0"/>
              </a:spcBef>
              <a:spcAft>
                <a:spcPct val="0"/>
              </a:spcAft>
              <a:buClrTx/>
              <a:buSzTx/>
              <a:buFontTx/>
              <a:buNone/>
              <a:tabLst/>
            </a:pPr>
            <a:r>
              <a:rPr kumimoji="0" lang="pt-PT" sz="2800" b="1" i="0" u="none" strike="noStrike" cap="none" normalizeH="0" baseline="0" dirty="0" err="1" smtClean="0">
                <a:ln>
                  <a:noFill/>
                </a:ln>
                <a:solidFill>
                  <a:srgbClr val="FFFF00"/>
                </a:solidFill>
                <a:effectLst/>
                <a:latin typeface="Arial"/>
                <a:cs typeface="Arial"/>
              </a:rPr>
              <a:t>Public</a:t>
            </a:r>
            <a:r>
              <a:rPr kumimoji="0" lang="pt-PT" sz="2800" b="1" i="0" u="none" strike="noStrike" cap="none" normalizeH="0" baseline="0" dirty="0" smtClean="0">
                <a:ln>
                  <a:noFill/>
                </a:ln>
                <a:solidFill>
                  <a:srgbClr val="FFFF00"/>
                </a:solidFill>
                <a:effectLst/>
                <a:latin typeface="Arial"/>
                <a:cs typeface="Arial"/>
              </a:rPr>
              <a:t> </a:t>
            </a:r>
            <a:r>
              <a:rPr kumimoji="0" lang="pt-PT" sz="2800" b="1" i="0" u="none" strike="noStrike" cap="none" normalizeH="0" baseline="0" dirty="0" err="1" smtClean="0">
                <a:ln>
                  <a:noFill/>
                </a:ln>
                <a:solidFill>
                  <a:srgbClr val="FFFF00"/>
                </a:solidFill>
                <a:effectLst/>
                <a:latin typeface="Arial"/>
                <a:cs typeface="Arial"/>
              </a:rPr>
              <a:t>in</a:t>
            </a:r>
            <a:r>
              <a:rPr kumimoji="0" lang="pt-PT" sz="2800" b="1" i="0" u="none" strike="noStrike" cap="none" normalizeH="0" dirty="0" smtClean="0">
                <a:ln>
                  <a:noFill/>
                </a:ln>
                <a:solidFill>
                  <a:srgbClr val="FFFF00"/>
                </a:solidFill>
                <a:effectLst/>
                <a:latin typeface="Arial"/>
                <a:cs typeface="Arial"/>
              </a:rPr>
              <a:t> 2nd </a:t>
            </a:r>
            <a:r>
              <a:rPr kumimoji="0" lang="pt-PT" sz="2800" b="1" i="0" u="none" strike="noStrike" cap="none" normalizeH="0" dirty="0" err="1" smtClean="0">
                <a:ln>
                  <a:noFill/>
                </a:ln>
                <a:solidFill>
                  <a:srgbClr val="FFFF00"/>
                </a:solidFill>
                <a:effectLst/>
                <a:latin typeface="Arial"/>
                <a:cs typeface="Arial"/>
              </a:rPr>
              <a:t>year</a:t>
            </a:r>
            <a:endParaRPr kumimoji="0" lang="pt-PT" sz="2800" b="1" i="0" u="none" strike="noStrike" cap="none" normalizeH="0" baseline="0" dirty="0">
              <a:ln>
                <a:noFill/>
              </a:ln>
              <a:solidFill>
                <a:srgbClr val="FFFF00"/>
              </a:solidFill>
              <a:effectLst/>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V2.epimarketplace.net</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8</a:t>
            </a:fld>
            <a:endParaRPr lang="en-US"/>
          </a:p>
        </p:txBody>
      </p:sp>
      <p:pic>
        <p:nvPicPr>
          <p:cNvPr id="7" name="Picture 6"/>
          <p:cNvPicPr>
            <a:picLocks noChangeAspect="1"/>
          </p:cNvPicPr>
          <p:nvPr/>
        </p:nvPicPr>
        <p:blipFill>
          <a:blip r:embed="rId2"/>
          <a:stretch>
            <a:fillRect/>
          </a:stretch>
        </p:blipFill>
        <p:spPr>
          <a:xfrm>
            <a:off x="482600" y="0"/>
            <a:ext cx="8924654" cy="6858000"/>
          </a:xfrm>
          <a:prstGeom prst="rect">
            <a:avLst/>
          </a:prstGeom>
        </p:spPr>
      </p:pic>
      <p:sp>
        <p:nvSpPr>
          <p:cNvPr id="8" name="Rounded Rectangle 7">
            <a:hlinkClick r:id="rId3" highlightClick="1"/>
          </p:cNvPr>
          <p:cNvSpPr/>
          <p:nvPr/>
        </p:nvSpPr>
        <p:spPr bwMode="auto">
          <a:xfrm rot="20474437">
            <a:off x="295061" y="3942345"/>
            <a:ext cx="4027743" cy="2345425"/>
          </a:xfrm>
          <a:prstGeom prst="roundRect">
            <a:avLst/>
          </a:prstGeom>
          <a:ln>
            <a:headEnd type="none" w="sm" len="sm"/>
            <a:tailEnd type="none" w="sm" len="sm"/>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Announced</a:t>
            </a:r>
            <a:r>
              <a:rPr kumimoji="0" lang="en-US" sz="2000" b="0" i="0" u="none" strike="noStrike" cap="none" normalizeH="0" dirty="0" smtClean="0">
                <a:ln>
                  <a:noFill/>
                </a:ln>
                <a:solidFill>
                  <a:srgbClr val="CCFFCC"/>
                </a:solidFill>
                <a:effectLst/>
                <a:latin typeface="Arial"/>
                <a:cs typeface="Arial"/>
              </a:rPr>
              <a:t> </a:t>
            </a:r>
            <a:r>
              <a:rPr lang="en-US" sz="2000" dirty="0" smtClean="0">
                <a:solidFill>
                  <a:srgbClr val="CCFFCC"/>
                </a:solidFill>
                <a:latin typeface="Arial"/>
                <a:cs typeface="Arial"/>
              </a:rPr>
              <a:t>at 3</a:t>
            </a:r>
            <a:r>
              <a:rPr lang="en-US" sz="2000" baseline="30000" dirty="0" smtClean="0">
                <a:solidFill>
                  <a:srgbClr val="CCFFCC"/>
                </a:solidFill>
                <a:latin typeface="Arial"/>
                <a:cs typeface="Arial"/>
              </a:rPr>
              <a:t>rd</a:t>
            </a:r>
            <a:r>
              <a:rPr lang="en-US" sz="2000" dirty="0" smtClean="0">
                <a:solidFill>
                  <a:srgbClr val="CCFFCC"/>
                </a:solidFill>
                <a:latin typeface="Arial"/>
                <a:cs typeface="Arial"/>
              </a:rPr>
              <a:t> meeting</a:t>
            </a:r>
            <a:endParaRPr lang="en-US" dirty="0" smtClean="0">
              <a:solidFill>
                <a:srgbClr val="CCFFCC"/>
              </a:solidFill>
              <a:latin typeface="Arial"/>
              <a:cs typeface="Arial"/>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Try it at:</a:t>
            </a:r>
          </a:p>
          <a:p>
            <a:pPr marL="0" marR="0" indent="0" algn="ctr" defTabSz="914400" rtl="0" eaLnBrk="1" fontAlgn="base" latinLnBrk="0" hangingPunct="1">
              <a:lnSpc>
                <a:spcPct val="100000"/>
              </a:lnSpc>
              <a:spcBef>
                <a:spcPct val="0"/>
              </a:spcBef>
              <a:spcAft>
                <a:spcPct val="0"/>
              </a:spcAft>
              <a:buClrTx/>
              <a:buSzTx/>
              <a:buFontTx/>
              <a:buNone/>
              <a:tabLst/>
            </a:pPr>
            <a:r>
              <a:rPr lang="en-US" dirty="0" err="1" smtClean="0">
                <a:solidFill>
                  <a:srgbClr val="CCFFCC"/>
                </a:solidFill>
                <a:latin typeface="Arial"/>
                <a:cs typeface="Arial"/>
              </a:rPr>
              <a:t>Epimarketplace.net</a:t>
            </a:r>
            <a:endParaRPr kumimoji="0" lang="en-US" b="0" i="0" u="none" strike="noStrike" cap="none" normalizeH="0" baseline="0" dirty="0">
              <a:ln>
                <a:noFill/>
              </a:ln>
              <a:solidFill>
                <a:srgbClr val="CCFFCC"/>
              </a:solidFill>
              <a:effectLst/>
              <a:latin typeface="Arial"/>
              <a:cs typeface="Arial"/>
            </a:endParaRPr>
          </a:p>
        </p:txBody>
      </p:sp>
    </p:spTree>
    <p:extLst>
      <p:ext uri="{BB962C8B-B14F-4D97-AF65-F5344CB8AC3E}">
        <p14:creationId xmlns:p14="http://schemas.microsoft.com/office/powerpoint/2010/main" val="218142726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V</a:t>
            </a:r>
            <a:r>
              <a:rPr lang="en-US" dirty="0" smtClean="0"/>
              <a:t>3.epimarketplace.net</a:t>
            </a:r>
            <a:endParaRPr lang="en-US" dirty="0"/>
          </a:p>
        </p:txBody>
      </p:sp>
      <p:sp>
        <p:nvSpPr>
          <p:cNvPr id="4" name="Footer Placeholder 3"/>
          <p:cNvSpPr>
            <a:spLocks noGrp="1"/>
          </p:cNvSpPr>
          <p:nvPr>
            <p:ph type="ftr" sz="quarter" idx="11"/>
          </p:nvPr>
        </p:nvSpPr>
        <p:spPr/>
        <p:txBody>
          <a:bodyPr/>
          <a:lstStyle/>
          <a:p>
            <a:r>
              <a:rPr lang="en-US" smtClean="0"/>
              <a:t>13 September 2013 - Epiwork Final Review, Torino</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9</a:t>
            </a:fld>
            <a:endParaRPr lang="en-US"/>
          </a:p>
        </p:txBody>
      </p:sp>
      <p:pic>
        <p:nvPicPr>
          <p:cNvPr id="7" name="Picture 6"/>
          <p:cNvPicPr>
            <a:picLocks noChangeAspect="1"/>
          </p:cNvPicPr>
          <p:nvPr/>
        </p:nvPicPr>
        <p:blipFill>
          <a:blip r:embed="rId2"/>
          <a:stretch>
            <a:fillRect/>
          </a:stretch>
        </p:blipFill>
        <p:spPr>
          <a:xfrm>
            <a:off x="344488" y="0"/>
            <a:ext cx="9445706" cy="6858000"/>
          </a:xfrm>
          <a:prstGeom prst="rect">
            <a:avLst/>
          </a:prstGeom>
        </p:spPr>
      </p:pic>
      <p:sp>
        <p:nvSpPr>
          <p:cNvPr id="8" name="Rounded Rectangle 7">
            <a:hlinkClick r:id="rId3" highlightClick="1"/>
          </p:cNvPr>
          <p:cNvSpPr/>
          <p:nvPr/>
        </p:nvSpPr>
        <p:spPr bwMode="auto">
          <a:xfrm rot="20474437">
            <a:off x="5285017" y="4472402"/>
            <a:ext cx="4464061" cy="1713296"/>
          </a:xfrm>
          <a:prstGeom prst="roundRect">
            <a:avLst/>
          </a:prstGeom>
          <a:ln>
            <a:headEnd type="none" w="sm" len="sm"/>
            <a:tailEnd type="none" w="sm" len="sm"/>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Announced</a:t>
            </a:r>
            <a:r>
              <a:rPr kumimoji="0" lang="en-US" sz="2000" b="0" i="0" u="none" strike="noStrike" cap="none" normalizeH="0" dirty="0" smtClean="0">
                <a:ln>
                  <a:noFill/>
                </a:ln>
                <a:solidFill>
                  <a:srgbClr val="CCFFCC"/>
                </a:solidFill>
                <a:effectLst/>
                <a:latin typeface="Arial"/>
                <a:cs typeface="Arial"/>
              </a:rPr>
              <a:t> </a:t>
            </a:r>
            <a:r>
              <a:rPr lang="en-US" sz="2000" dirty="0" smtClean="0">
                <a:solidFill>
                  <a:srgbClr val="CCFFCC"/>
                </a:solidFill>
                <a:latin typeface="Arial"/>
                <a:cs typeface="Arial"/>
              </a:rPr>
              <a:t>at </a:t>
            </a:r>
            <a:r>
              <a:rPr lang="en-US" sz="2000" dirty="0" smtClean="0">
                <a:solidFill>
                  <a:srgbClr val="CCFFCC"/>
                </a:solidFill>
                <a:latin typeface="Arial"/>
                <a:cs typeface="Arial"/>
              </a:rPr>
              <a:t>4</a:t>
            </a:r>
            <a:r>
              <a:rPr lang="en-US" sz="2000" baseline="30000" dirty="0" smtClean="0">
                <a:solidFill>
                  <a:srgbClr val="CCFFCC"/>
                </a:solidFill>
                <a:latin typeface="Arial"/>
                <a:cs typeface="Arial"/>
              </a:rPr>
              <a:t>th</a:t>
            </a:r>
            <a:r>
              <a:rPr lang="en-US" sz="2000" dirty="0" smtClean="0">
                <a:solidFill>
                  <a:srgbClr val="CCFFCC"/>
                </a:solidFill>
                <a:latin typeface="Arial"/>
                <a:cs typeface="Arial"/>
              </a:rPr>
              <a:t> meeting</a:t>
            </a:r>
            <a:endParaRPr lang="en-US" dirty="0" smtClean="0">
              <a:solidFill>
                <a:srgbClr val="CCFFCC"/>
              </a:solidFill>
              <a:latin typeface="Arial"/>
              <a:cs typeface="Arial"/>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Try it at:</a:t>
            </a:r>
          </a:p>
          <a:p>
            <a:pPr marL="0" marR="0" indent="0" algn="ctr" defTabSz="914400" rtl="0" eaLnBrk="1" fontAlgn="base" latinLnBrk="0" hangingPunct="1">
              <a:lnSpc>
                <a:spcPct val="100000"/>
              </a:lnSpc>
              <a:spcBef>
                <a:spcPct val="0"/>
              </a:spcBef>
              <a:spcAft>
                <a:spcPct val="0"/>
              </a:spcAft>
              <a:buClrTx/>
              <a:buSzTx/>
              <a:buFontTx/>
              <a:buNone/>
              <a:tabLst/>
            </a:pPr>
            <a:r>
              <a:rPr lang="en-US" dirty="0" err="1" smtClean="0">
                <a:solidFill>
                  <a:srgbClr val="CCFFCC"/>
                </a:solidFill>
                <a:latin typeface="Arial"/>
                <a:cs typeface="Arial"/>
              </a:rPr>
              <a:t>Epimarketplace.net</a:t>
            </a:r>
            <a:endParaRPr kumimoji="0" lang="en-US" b="0" i="0" u="none" strike="noStrike" cap="none" normalizeH="0" baseline="0" dirty="0">
              <a:ln>
                <a:noFill/>
              </a:ln>
              <a:solidFill>
                <a:srgbClr val="CCFFCC"/>
              </a:solidFill>
              <a:effectLst/>
              <a:latin typeface="Arial"/>
              <a:cs typeface="Arial"/>
            </a:endParaRPr>
          </a:p>
        </p:txBody>
      </p:sp>
    </p:spTree>
    <p:extLst>
      <p:ext uri="{BB962C8B-B14F-4D97-AF65-F5344CB8AC3E}">
        <p14:creationId xmlns:p14="http://schemas.microsoft.com/office/powerpoint/2010/main" val="150770834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aw05-search">
  <a:themeElements>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w05-search">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w05-searc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w05-searc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w05-searc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w05-searc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w05-searc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w05-searc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aw01-01-aw-presentation.ppt</Template>
  <TotalTime>36312</TotalTime>
  <Words>1814</Words>
  <Application>Microsoft Macintosh PowerPoint</Application>
  <PresentationFormat>A4 Paper (210x297 mm)</PresentationFormat>
  <Paragraphs>247</Paragraphs>
  <Slides>42</Slides>
  <Notes>6</Notes>
  <HiddenSlides>1</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aw05-search</vt:lpstr>
      <vt:lpstr>WP3 – Information Platform Report Epiwork Final Review   Torino 13th September, 2013</vt:lpstr>
      <vt:lpstr>Epiwork</vt:lpstr>
      <vt:lpstr>Epidemic Marketplace (EM)</vt:lpstr>
      <vt:lpstr>Conceptual Model  of the EM Repository</vt:lpstr>
      <vt:lpstr>Timelime of EM Releases</vt:lpstr>
      <vt:lpstr>EM v1.epimarketplace.net</vt:lpstr>
      <vt:lpstr>EM v1 2nd year</vt:lpstr>
      <vt:lpstr>V2.epimarketplace.net</vt:lpstr>
      <vt:lpstr>V3.epimarketplace.net</vt:lpstr>
      <vt:lpstr>EM 3.0 Front-End</vt:lpstr>
      <vt:lpstr>Software Components</vt:lpstr>
      <vt:lpstr>PowerPoint Presentation</vt:lpstr>
      <vt:lpstr>EM Clients</vt:lpstr>
      <vt:lpstr>Access Control  Model</vt:lpstr>
      <vt:lpstr>Ontologies in the EM</vt:lpstr>
      <vt:lpstr>PowerPoint Presentation</vt:lpstr>
      <vt:lpstr>Which Ontology Terms?</vt:lpstr>
      <vt:lpstr>NERO Network of  Epidemiology-Related  Ontologies </vt:lpstr>
      <vt:lpstr>Selected Ontologies</vt:lpstr>
      <vt:lpstr>Automatic Resource Annotation with NERO in the EM</vt:lpstr>
      <vt:lpstr>Dictionary of Epidemiology</vt:lpstr>
      <vt:lpstr>Idea: Semantification of the Dictionary of Epidemiology</vt:lpstr>
      <vt:lpstr>The Epidemiology Ontology (EO)</vt:lpstr>
      <vt:lpstr>PowerPoint Presentation</vt:lpstr>
      <vt:lpstr>How good are These Ontology-based CharacteRizations?  IS ANYBODY Actually Sharing Collected Data?</vt:lpstr>
      <vt:lpstr>Eurosurveillance Study</vt:lpstr>
      <vt:lpstr>Eurosurveillance + JECH Study</vt:lpstr>
      <vt:lpstr># Papers  Annotated with NERO Concepts</vt:lpstr>
      <vt:lpstr>Distribution of Ontology Terms in meta-data elements</vt:lpstr>
      <vt:lpstr>Eurosurveillance Study: Conclusions</vt:lpstr>
      <vt:lpstr>Integration</vt:lpstr>
      <vt:lpstr>PowerPoint Presentation</vt:lpstr>
      <vt:lpstr>WP2 Integration</vt:lpstr>
      <vt:lpstr>WP5  Integration</vt:lpstr>
      <vt:lpstr>Dissemination</vt:lpstr>
      <vt:lpstr>Events – 4th Period</vt:lpstr>
      <vt:lpstr>Publications  - 4th Period (1) </vt:lpstr>
      <vt:lpstr>Publications  - 4th Period (2) </vt:lpstr>
      <vt:lpstr>Team &amp; Plans</vt:lpstr>
      <vt:lpstr>FFCUL Team on WP3</vt:lpstr>
      <vt:lpstr>Plans</vt:lpstr>
      <vt:lpstr>V3.epimarketplace.net</vt:lpstr>
    </vt:vector>
  </TitlesOfParts>
  <Company>FCUL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TBD</dc:title>
  <dc:subject>Conceitos e Arquitecturas de SGBDs</dc:subject>
  <dc:creator>Mário J. Gaspar da Silva</dc:creator>
  <cp:lastModifiedBy>Mário J. Silva</cp:lastModifiedBy>
  <cp:revision>247</cp:revision>
  <cp:lastPrinted>2013-09-12T15:41:34Z</cp:lastPrinted>
  <dcterms:created xsi:type="dcterms:W3CDTF">2010-12-07T09:15:20Z</dcterms:created>
  <dcterms:modified xsi:type="dcterms:W3CDTF">2013-09-13T09:56:32Z</dcterms:modified>
</cp:coreProperties>
</file>